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oboto Slab"/>
      <p:regular r:id="rId26"/>
      <p:bold r:id="rId27"/>
    </p:embeddedFont>
    <p:embeddedFont>
      <p:font typeface="Roboto"/>
      <p:regular r:id="rId28"/>
      <p:bold r:id="rId29"/>
      <p:italic r:id="rId30"/>
      <p:boldItalic r:id="rId31"/>
    </p:embeddedFont>
    <p:embeddedFont>
      <p:font typeface="Roboto Medium"/>
      <p:regular r:id="rId32"/>
      <p:bold r:id="rId33"/>
      <p:italic r:id="rId34"/>
      <p:boldItalic r:id="rId35"/>
    </p:embeddedFont>
    <p:embeddedFont>
      <p:font typeface="Roboto Light"/>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9EE8EBF-2E93-4206-BB52-4EF5E5B6D6E8}">
  <a:tblStyle styleId="{F9EE8EBF-2E93-4206-BB52-4EF5E5B6D6E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Slab-regular.fntdata"/><Relationship Id="rId25" Type="http://schemas.openxmlformats.org/officeDocument/2006/relationships/slide" Target="slides/slide19.xml"/><Relationship Id="rId28" Type="http://schemas.openxmlformats.org/officeDocument/2006/relationships/font" Target="fonts/Roboto-regular.fntdata"/><Relationship Id="rId27" Type="http://schemas.openxmlformats.org/officeDocument/2006/relationships/font" Target="fonts/RobotoSlab-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5.xml"/><Relationship Id="rId33" Type="http://schemas.openxmlformats.org/officeDocument/2006/relationships/font" Target="fonts/RobotoMedium-bold.fntdata"/><Relationship Id="rId10" Type="http://schemas.openxmlformats.org/officeDocument/2006/relationships/slide" Target="slides/slide4.xml"/><Relationship Id="rId32" Type="http://schemas.openxmlformats.org/officeDocument/2006/relationships/font" Target="fonts/RobotoMedium-regular.fntdata"/><Relationship Id="rId13" Type="http://schemas.openxmlformats.org/officeDocument/2006/relationships/slide" Target="slides/slide7.xml"/><Relationship Id="rId35" Type="http://schemas.openxmlformats.org/officeDocument/2006/relationships/font" Target="fonts/RobotoMedium-boldItalic.fntdata"/><Relationship Id="rId12" Type="http://schemas.openxmlformats.org/officeDocument/2006/relationships/slide" Target="slides/slide6.xml"/><Relationship Id="rId34" Type="http://schemas.openxmlformats.org/officeDocument/2006/relationships/font" Target="fonts/RobotoMedium-italic.fntdata"/><Relationship Id="rId15" Type="http://schemas.openxmlformats.org/officeDocument/2006/relationships/slide" Target="slides/slide9.xml"/><Relationship Id="rId37" Type="http://schemas.openxmlformats.org/officeDocument/2006/relationships/font" Target="fonts/RobotoLight-bold.fntdata"/><Relationship Id="rId14" Type="http://schemas.openxmlformats.org/officeDocument/2006/relationships/slide" Target="slides/slide8.xml"/><Relationship Id="rId36" Type="http://schemas.openxmlformats.org/officeDocument/2006/relationships/font" Target="fonts/RobotoLight-regular.fntdata"/><Relationship Id="rId17" Type="http://schemas.openxmlformats.org/officeDocument/2006/relationships/slide" Target="slides/slide11.xml"/><Relationship Id="rId39" Type="http://schemas.openxmlformats.org/officeDocument/2006/relationships/font" Target="fonts/RobotoLight-boldItalic.fntdata"/><Relationship Id="rId16" Type="http://schemas.openxmlformats.org/officeDocument/2006/relationships/slide" Target="slides/slide10.xml"/><Relationship Id="rId38" Type="http://schemas.openxmlformats.org/officeDocument/2006/relationships/font" Target="fonts/RobotoLight-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e74b7a12d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e74b7a12d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e74b7a12db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e74b7a12d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e74b7a12d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e74b7a12d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e74b7a12db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e74b7a12db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e74b7a12db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e74b7a12db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e7573c2250_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e7573c2250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e74b7a12db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e74b7a12db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e74b7a12db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e74b7a12db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e74b7a12db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e74b7a12db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e7573c2250_1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e7573c2250_1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e743e088bc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e743e088b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e743e088bc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e743e088bc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e74b7a12d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e74b7a12d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e7573c2250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e7573c2250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e7573c2250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e7573c2250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e74b7a12d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e74b7a12d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e7573c2250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e7573c2250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e74b7a12d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e74b7a12d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hyperlink" Target="https://en.wikipedia.org/wiki/Support_vector_machine#/media/File:Svm_separating_hyperplanes_(SVG).sv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MyLivingCity</a:t>
            </a:r>
            <a:endParaRPr/>
          </a:p>
          <a:p>
            <a:pPr indent="0" lvl="0" marL="0" rtl="0" algn="ctr">
              <a:spcBef>
                <a:spcPts val="0"/>
              </a:spcBef>
              <a:spcAft>
                <a:spcPts val="0"/>
              </a:spcAft>
              <a:buNone/>
            </a:pPr>
            <a:r>
              <a:rPr lang="en"/>
              <a:t>Project Report</a:t>
            </a:r>
            <a:endParaRPr/>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0"/>
              </a:spcAft>
              <a:buNone/>
            </a:pPr>
            <a:r>
              <a:rPr lang="en"/>
              <a:t>Muyuan Ma</a:t>
            </a:r>
            <a:endParaRPr/>
          </a:p>
          <a:p>
            <a:pPr indent="0" lvl="0" marL="0" rtl="0" algn="ctr">
              <a:spcBef>
                <a:spcPts val="0"/>
              </a:spcBef>
              <a:spcAft>
                <a:spcPts val="0"/>
              </a:spcAft>
              <a:buNone/>
            </a:pPr>
            <a:r>
              <a:rPr lang="en"/>
              <a:t>Zihao Huang</a:t>
            </a:r>
            <a:endParaRPr/>
          </a:p>
          <a:p>
            <a:pPr indent="0" lvl="0" marL="0" rtl="0" algn="ctr">
              <a:spcBef>
                <a:spcPts val="0"/>
              </a:spcBef>
              <a:spcAft>
                <a:spcPts val="0"/>
              </a:spcAft>
              <a:buNone/>
            </a:pPr>
            <a:r>
              <a:rPr lang="en"/>
              <a:t>Yushun Cheng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Input Filtering System</a:t>
            </a:r>
            <a:endParaRPr/>
          </a:p>
        </p:txBody>
      </p:sp>
      <p:sp>
        <p:nvSpPr>
          <p:cNvPr id="137" name="Google Shape;137;p22"/>
          <p:cNvSpPr txBox="1"/>
          <p:nvPr/>
        </p:nvSpPr>
        <p:spPr>
          <a:xfrm>
            <a:off x="387900" y="1480750"/>
            <a:ext cx="8260200" cy="206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Vectorization: Bag of Words(turns any text string into a vector by counting how many times each given word appears)</a:t>
            </a:r>
            <a:endParaRPr sz="1800">
              <a:solidFill>
                <a:schemeClr val="dk1"/>
              </a:solidFill>
              <a:latin typeface="Roboto"/>
              <a:ea typeface="Roboto"/>
              <a:cs typeface="Roboto"/>
              <a:sym typeface="Roboto"/>
            </a:endParaRPr>
          </a:p>
          <a:p>
            <a:pPr indent="0" lvl="0" marL="0" rtl="0" algn="l">
              <a:spcBef>
                <a:spcPts val="0"/>
              </a:spcBef>
              <a:spcAft>
                <a:spcPts val="0"/>
              </a:spcAft>
              <a:buNone/>
            </a:pPr>
            <a:r>
              <a:t/>
            </a:r>
            <a:endParaRPr sz="1800">
              <a:solidFill>
                <a:schemeClr val="dk1"/>
              </a:solidFill>
              <a:latin typeface="Roboto"/>
              <a:ea typeface="Roboto"/>
              <a:cs typeface="Roboto"/>
              <a:sym typeface="Roboto"/>
            </a:endParaRPr>
          </a:p>
          <a:p>
            <a:pPr indent="0" lvl="0" marL="0" rtl="0" algn="l">
              <a:spcBef>
                <a:spcPts val="0"/>
              </a:spcBef>
              <a:spcAft>
                <a:spcPts val="0"/>
              </a:spcAft>
              <a:buNone/>
            </a:pPr>
            <a:r>
              <a:t/>
            </a:r>
            <a:endParaRPr sz="1800">
              <a:solidFill>
                <a:schemeClr val="dk1"/>
              </a:solidFill>
              <a:latin typeface="Roboto"/>
              <a:ea typeface="Roboto"/>
              <a:cs typeface="Roboto"/>
              <a:sym typeface="Roboto"/>
            </a:endParaRPr>
          </a:p>
          <a:p>
            <a:pPr indent="0" lvl="0" marL="0" rtl="0" algn="l">
              <a:spcBef>
                <a:spcPts val="0"/>
              </a:spcBef>
              <a:spcAft>
                <a:spcPts val="0"/>
              </a:spcAft>
              <a:buNone/>
            </a:pPr>
            <a:r>
              <a:t/>
            </a:r>
            <a:endParaRPr sz="1800">
              <a:solidFill>
                <a:schemeClr val="dk1"/>
              </a:solidFill>
              <a:latin typeface="Roboto"/>
              <a:ea typeface="Roboto"/>
              <a:cs typeface="Roboto"/>
              <a:sym typeface="Roboto"/>
            </a:endParaRPr>
          </a:p>
          <a:p>
            <a:pPr indent="0" lvl="0" marL="0" rtl="0" algn="l">
              <a:spcBef>
                <a:spcPts val="0"/>
              </a:spcBef>
              <a:spcAft>
                <a:spcPts val="0"/>
              </a:spcAft>
              <a:buNone/>
            </a:pPr>
            <a:r>
              <a:rPr lang="en" sz="1800">
                <a:solidFill>
                  <a:schemeClr val="dk1"/>
                </a:solidFill>
                <a:latin typeface="Roboto"/>
                <a:ea typeface="Roboto"/>
                <a:cs typeface="Roboto"/>
                <a:sym typeface="Roboto"/>
              </a:rPr>
              <a:t>Example: “I am swimming, I am happy.”</a:t>
            </a:r>
            <a:endParaRPr/>
          </a:p>
          <a:p>
            <a:pPr indent="0" lvl="0" marL="0" rtl="0" algn="l">
              <a:spcBef>
                <a:spcPts val="0"/>
              </a:spcBef>
              <a:spcAft>
                <a:spcPts val="0"/>
              </a:spcAft>
              <a:buNone/>
            </a:pPr>
            <a:r>
              <a:t/>
            </a:r>
            <a:endParaRPr/>
          </a:p>
        </p:txBody>
      </p:sp>
      <p:graphicFrame>
        <p:nvGraphicFramePr>
          <p:cNvPr id="138" name="Google Shape;138;p22"/>
          <p:cNvGraphicFramePr/>
          <p:nvPr/>
        </p:nvGraphicFramePr>
        <p:xfrm>
          <a:off x="460450" y="3371375"/>
          <a:ext cx="3000000" cy="3000000"/>
        </p:xfrm>
        <a:graphic>
          <a:graphicData uri="http://schemas.openxmlformats.org/drawingml/2006/table">
            <a:tbl>
              <a:tblPr>
                <a:noFill/>
                <a:tableStyleId>{F9EE8EBF-2E93-4206-BB52-4EF5E5B6D6E8}</a:tableStyleId>
              </a:tblPr>
              <a:tblGrid>
                <a:gridCol w="1809750"/>
                <a:gridCol w="1809750"/>
                <a:gridCol w="1809750"/>
                <a:gridCol w="1809750"/>
              </a:tblGrid>
              <a:tr h="381000">
                <a:tc>
                  <a:txBody>
                    <a:bodyPr/>
                    <a:lstStyle/>
                    <a:p>
                      <a:pPr indent="0" lvl="0" marL="0" rtl="0" algn="ctr">
                        <a:spcBef>
                          <a:spcPts val="0"/>
                        </a:spcBef>
                        <a:spcAft>
                          <a:spcPts val="0"/>
                        </a:spcAft>
                        <a:buNone/>
                      </a:pPr>
                      <a:r>
                        <a:rPr lang="en">
                          <a:solidFill>
                            <a:schemeClr val="dk1"/>
                          </a:solidFill>
                        </a:rPr>
                        <a:t>I</a:t>
                      </a:r>
                      <a:endParaRPr>
                        <a:solidFill>
                          <a:schemeClr val="dk1"/>
                        </a:solidFill>
                      </a:endParaRPr>
                    </a:p>
                  </a:txBody>
                  <a:tcPr marT="91425" marB="91425" marR="91425" marL="91425"/>
                </a:tc>
                <a:tc>
                  <a:txBody>
                    <a:bodyPr/>
                    <a:lstStyle/>
                    <a:p>
                      <a:pPr indent="0" lvl="0" marL="0" rtl="0" algn="ctr">
                        <a:spcBef>
                          <a:spcPts val="0"/>
                        </a:spcBef>
                        <a:spcAft>
                          <a:spcPts val="0"/>
                        </a:spcAft>
                        <a:buNone/>
                      </a:pPr>
                      <a:r>
                        <a:rPr lang="en">
                          <a:solidFill>
                            <a:schemeClr val="dk1"/>
                          </a:solidFill>
                        </a:rPr>
                        <a:t>am</a:t>
                      </a:r>
                      <a:endParaRPr>
                        <a:solidFill>
                          <a:schemeClr val="dk1"/>
                        </a:solidFill>
                      </a:endParaRPr>
                    </a:p>
                  </a:txBody>
                  <a:tcPr marT="91425" marB="91425" marR="91425" marL="91425"/>
                </a:tc>
                <a:tc>
                  <a:txBody>
                    <a:bodyPr/>
                    <a:lstStyle/>
                    <a:p>
                      <a:pPr indent="0" lvl="0" marL="0" rtl="0" algn="ctr">
                        <a:spcBef>
                          <a:spcPts val="0"/>
                        </a:spcBef>
                        <a:spcAft>
                          <a:spcPts val="0"/>
                        </a:spcAft>
                        <a:buNone/>
                      </a:pPr>
                      <a:r>
                        <a:rPr lang="en">
                          <a:solidFill>
                            <a:schemeClr val="dk1"/>
                          </a:solidFill>
                        </a:rPr>
                        <a:t>swimming</a:t>
                      </a:r>
                      <a:endParaRPr>
                        <a:solidFill>
                          <a:schemeClr val="dk1"/>
                        </a:solidFill>
                      </a:endParaRPr>
                    </a:p>
                  </a:txBody>
                  <a:tcPr marT="91425" marB="91425" marR="91425" marL="91425"/>
                </a:tc>
                <a:tc>
                  <a:txBody>
                    <a:bodyPr/>
                    <a:lstStyle/>
                    <a:p>
                      <a:pPr indent="0" lvl="0" marL="0" rtl="0" algn="ctr">
                        <a:spcBef>
                          <a:spcPts val="0"/>
                        </a:spcBef>
                        <a:spcAft>
                          <a:spcPts val="0"/>
                        </a:spcAft>
                        <a:buNone/>
                      </a:pPr>
                      <a:r>
                        <a:rPr lang="en">
                          <a:solidFill>
                            <a:schemeClr val="dk1"/>
                          </a:solidFill>
                        </a:rPr>
                        <a:t>happy</a:t>
                      </a:r>
                      <a:endParaRPr>
                        <a:solidFill>
                          <a:schemeClr val="dk1"/>
                        </a:solidFill>
                      </a:endParaRPr>
                    </a:p>
                  </a:txBody>
                  <a:tcPr marT="91425" marB="91425" marR="91425" marL="91425"/>
                </a:tc>
              </a:tr>
              <a:tr h="381000">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3"/>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Input Filtering System</a:t>
            </a:r>
            <a:endParaRPr/>
          </a:p>
        </p:txBody>
      </p:sp>
      <p:sp>
        <p:nvSpPr>
          <p:cNvPr id="144" name="Google Shape;144;p23"/>
          <p:cNvSpPr txBox="1"/>
          <p:nvPr>
            <p:ph idx="1" type="body"/>
          </p:nvPr>
        </p:nvSpPr>
        <p:spPr>
          <a:xfrm>
            <a:off x="387900" y="1489824"/>
            <a:ext cx="8368200" cy="3078900"/>
          </a:xfrm>
          <a:prstGeom prst="rect">
            <a:avLst/>
          </a:prstGeom>
        </p:spPr>
        <p:txBody>
          <a:bodyPr anchorCtr="0" anchor="t" bIns="91425" lIns="91425" spcFirstLastPara="1" rIns="91425" wrap="square" tIns="91425">
            <a:normAutofit fontScale="25000" lnSpcReduction="20000"/>
          </a:bodyPr>
          <a:lstStyle/>
          <a:p>
            <a:pPr indent="0" lvl="0" marL="0" rtl="0" algn="l">
              <a:lnSpc>
                <a:spcPct val="200000"/>
              </a:lnSpc>
              <a:spcBef>
                <a:spcPts val="0"/>
              </a:spcBef>
              <a:spcAft>
                <a:spcPts val="0"/>
              </a:spcAft>
              <a:buNone/>
            </a:pPr>
            <a:r>
              <a:rPr lang="en" sz="5500"/>
              <a:t>Linear Support vector machine(SVM)</a:t>
            </a:r>
            <a:endParaRPr sz="5500"/>
          </a:p>
          <a:p>
            <a:pPr indent="0" lvl="0" marL="0" rtl="0" algn="l">
              <a:lnSpc>
                <a:spcPct val="200000"/>
              </a:lnSpc>
              <a:spcBef>
                <a:spcPts val="1200"/>
              </a:spcBef>
              <a:spcAft>
                <a:spcPts val="0"/>
              </a:spcAft>
              <a:buNone/>
            </a:pPr>
            <a:r>
              <a:rPr lang="en" sz="5500"/>
              <a:t>The model learns which words are “bad” and how “bad” they are because those words appear more often in offensive texts. It’s as if the training process is picking out the “bad” words itself, which is much better than using a fixed wordlist.</a:t>
            </a:r>
            <a:endParaRPr sz="5500"/>
          </a:p>
          <a:p>
            <a:pPr indent="0" lvl="0" marL="0" rtl="0" algn="l">
              <a:lnSpc>
                <a:spcPct val="200000"/>
              </a:lnSpc>
              <a:spcBef>
                <a:spcPts val="1200"/>
              </a:spcBef>
              <a:spcAft>
                <a:spcPts val="0"/>
              </a:spcAft>
              <a:buNone/>
            </a:pPr>
            <a:r>
              <a:t/>
            </a:r>
            <a:endParaRPr/>
          </a:p>
          <a:p>
            <a:pPr indent="0" lvl="0" marL="0" rtl="0" algn="l">
              <a:lnSpc>
                <a:spcPct val="200000"/>
              </a:lnSpc>
              <a:spcBef>
                <a:spcPts val="1200"/>
              </a:spcBef>
              <a:spcAft>
                <a:spcPts val="0"/>
              </a:spcAft>
              <a:buNone/>
            </a:pPr>
            <a:r>
              <a:t/>
            </a:r>
            <a:endParaRPr/>
          </a:p>
          <a:p>
            <a:pPr indent="0" lvl="0" marL="0" rtl="0" algn="l">
              <a:lnSpc>
                <a:spcPct val="200000"/>
              </a:lnSpc>
              <a:spcBef>
                <a:spcPts val="1200"/>
              </a:spcBef>
              <a:spcAft>
                <a:spcPts val="0"/>
              </a:spcAft>
              <a:buNone/>
            </a:pPr>
            <a:r>
              <a:t/>
            </a:r>
            <a:endParaRPr/>
          </a:p>
          <a:p>
            <a:pPr indent="0" lvl="0" marL="0" rtl="0" algn="l">
              <a:lnSpc>
                <a:spcPct val="200000"/>
              </a:lnSpc>
              <a:spcBef>
                <a:spcPts val="1200"/>
              </a:spcBef>
              <a:spcAft>
                <a:spcPts val="0"/>
              </a:spcAft>
              <a:buNone/>
            </a:pPr>
            <a:r>
              <a:t/>
            </a:r>
            <a:endParaRPr/>
          </a:p>
          <a:p>
            <a:pPr indent="0" lvl="0" marL="0" rtl="0" algn="l">
              <a:spcBef>
                <a:spcPts val="1200"/>
              </a:spcBef>
              <a:spcAft>
                <a:spcPts val="1200"/>
              </a:spcAft>
              <a:buNone/>
            </a:pPr>
            <a:r>
              <a:t/>
            </a:r>
            <a:endParaRPr/>
          </a:p>
        </p:txBody>
      </p:sp>
      <p:pic>
        <p:nvPicPr>
          <p:cNvPr id="145" name="Google Shape;145;p23"/>
          <p:cNvPicPr preferRelativeResize="0"/>
          <p:nvPr/>
        </p:nvPicPr>
        <p:blipFill>
          <a:blip r:embed="rId3">
            <a:alphaModFix/>
          </a:blip>
          <a:stretch>
            <a:fillRect/>
          </a:stretch>
        </p:blipFill>
        <p:spPr>
          <a:xfrm>
            <a:off x="5721000" y="2819525"/>
            <a:ext cx="2391900" cy="2067223"/>
          </a:xfrm>
          <a:prstGeom prst="rect">
            <a:avLst/>
          </a:prstGeom>
          <a:noFill/>
          <a:ln>
            <a:noFill/>
          </a:ln>
        </p:spPr>
      </p:pic>
      <p:sp>
        <p:nvSpPr>
          <p:cNvPr id="146" name="Google Shape;146;p23"/>
          <p:cNvSpPr txBox="1"/>
          <p:nvPr/>
        </p:nvSpPr>
        <p:spPr>
          <a:xfrm>
            <a:off x="5617800" y="4819625"/>
            <a:ext cx="3138300" cy="2748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1600"/>
              </a:spcAft>
              <a:buNone/>
            </a:pPr>
            <a:r>
              <a:rPr lang="en" sz="1100">
                <a:solidFill>
                  <a:srgbClr val="737373"/>
                </a:solidFill>
                <a:latin typeface="Roboto"/>
                <a:ea typeface="Roboto"/>
                <a:cs typeface="Roboto"/>
                <a:sym typeface="Roboto"/>
              </a:rPr>
              <a:t>Source: </a:t>
            </a:r>
            <a:r>
              <a:rPr lang="en" sz="1100" u="sng">
                <a:solidFill>
                  <a:srgbClr val="4FC3F7"/>
                </a:solidFill>
                <a:latin typeface="Roboto"/>
                <a:ea typeface="Roboto"/>
                <a:cs typeface="Roboto"/>
                <a:sym typeface="Roboto"/>
                <a:hlinkClick r:id="rId4">
                  <a:extLst>
                    <a:ext uri="{A12FA001-AC4F-418D-AE19-62706E023703}">
                      <ahyp:hlinkClr val="tx"/>
                    </a:ext>
                  </a:extLst>
                </a:hlinkClick>
              </a:rPr>
              <a:t>Wikipedia(Svm separating hyperplanes)</a:t>
            </a:r>
            <a:endParaRPr sz="1100">
              <a:solidFill>
                <a:srgbClr val="737373"/>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Input Filtering System</a:t>
            </a:r>
            <a:endParaRPr/>
          </a:p>
        </p:txBody>
      </p:sp>
      <p:sp>
        <p:nvSpPr>
          <p:cNvPr id="152" name="Google Shape;152;p24"/>
          <p:cNvSpPr txBox="1"/>
          <p:nvPr>
            <p:ph idx="1" type="body"/>
          </p:nvPr>
        </p:nvSpPr>
        <p:spPr>
          <a:xfrm>
            <a:off x="387900" y="1471699"/>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Highlights:</a:t>
            </a:r>
            <a:endParaRPr/>
          </a:p>
          <a:p>
            <a:pPr indent="-342900" lvl="0" marL="457200" rtl="0" algn="l">
              <a:spcBef>
                <a:spcPts val="1200"/>
              </a:spcBef>
              <a:spcAft>
                <a:spcPts val="0"/>
              </a:spcAft>
              <a:buSzPts val="1800"/>
              <a:buChar char="●"/>
            </a:pPr>
            <a:r>
              <a:rPr lang="en"/>
              <a:t>Fast and robust</a:t>
            </a:r>
            <a:endParaRPr/>
          </a:p>
          <a:p>
            <a:pPr indent="-342900" lvl="0" marL="457200" rtl="0" algn="l">
              <a:spcBef>
                <a:spcPts val="0"/>
              </a:spcBef>
              <a:spcAft>
                <a:spcPts val="0"/>
              </a:spcAft>
              <a:buSzPts val="1800"/>
              <a:buChar char="●"/>
            </a:pPr>
            <a:r>
              <a:rPr lang="en"/>
              <a:t>Simple structure, easy to setup or modify according to future demand</a:t>
            </a:r>
            <a:endParaRPr/>
          </a:p>
          <a:p>
            <a:pPr indent="-342900" lvl="0" marL="457200" rtl="0" algn="l">
              <a:spcBef>
                <a:spcPts val="0"/>
              </a:spcBef>
              <a:spcAft>
                <a:spcPts val="0"/>
              </a:spcAft>
              <a:buSzPts val="1800"/>
              <a:buChar char="●"/>
            </a:pPr>
            <a:r>
              <a:rPr lang="en"/>
              <a:t>No bad word list required, learns by itself</a:t>
            </a:r>
            <a:endParaRPr/>
          </a:p>
          <a:p>
            <a:pPr indent="-342900" lvl="0" marL="457200" rtl="0" algn="l">
              <a:spcBef>
                <a:spcPts val="0"/>
              </a:spcBef>
              <a:spcAft>
                <a:spcPts val="0"/>
              </a:spcAft>
              <a:buSzPts val="1800"/>
              <a:buChar char="●"/>
            </a:pPr>
            <a:r>
              <a:rPr lang="en"/>
              <a:t>Smarter and more flexible than Regular Expression</a:t>
            </a:r>
            <a:endParaRPr/>
          </a:p>
        </p:txBody>
      </p:sp>
      <p:pic>
        <p:nvPicPr>
          <p:cNvPr id="153" name="Google Shape;153;p24"/>
          <p:cNvPicPr preferRelativeResize="0"/>
          <p:nvPr/>
        </p:nvPicPr>
        <p:blipFill>
          <a:blip r:embed="rId3">
            <a:alphaModFix/>
          </a:blip>
          <a:stretch>
            <a:fillRect/>
          </a:stretch>
        </p:blipFill>
        <p:spPr>
          <a:xfrm>
            <a:off x="585899" y="3385025"/>
            <a:ext cx="6338773" cy="810071"/>
          </a:xfrm>
          <a:prstGeom prst="rect">
            <a:avLst/>
          </a:prstGeom>
          <a:noFill/>
          <a:ln>
            <a:noFill/>
          </a:ln>
        </p:spPr>
      </p:pic>
      <p:pic>
        <p:nvPicPr>
          <p:cNvPr id="154" name="Google Shape;154;p24"/>
          <p:cNvPicPr preferRelativeResize="0"/>
          <p:nvPr/>
        </p:nvPicPr>
        <p:blipFill>
          <a:blip r:embed="rId4">
            <a:alphaModFix/>
          </a:blip>
          <a:stretch>
            <a:fillRect/>
          </a:stretch>
        </p:blipFill>
        <p:spPr>
          <a:xfrm>
            <a:off x="585910" y="4249528"/>
            <a:ext cx="7390888" cy="78837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60" name="Google Shape;160;p2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1" name="Google Shape;161;p25"/>
          <p:cNvPicPr preferRelativeResize="0"/>
          <p:nvPr/>
        </p:nvPicPr>
        <p:blipFill>
          <a:blip r:embed="rId3">
            <a:alphaModFix/>
          </a:blip>
          <a:stretch>
            <a:fillRect/>
          </a:stretch>
        </p:blipFill>
        <p:spPr>
          <a:xfrm>
            <a:off x="221975" y="0"/>
            <a:ext cx="8700049" cy="514350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Summary Comment Display</a:t>
            </a:r>
            <a:endParaRPr/>
          </a:p>
        </p:txBody>
      </p:sp>
      <p:sp>
        <p:nvSpPr>
          <p:cNvPr id="167" name="Google Shape;167;p26"/>
          <p:cNvSpPr txBox="1"/>
          <p:nvPr/>
        </p:nvSpPr>
        <p:spPr>
          <a:xfrm>
            <a:off x="583575" y="1448950"/>
            <a:ext cx="3079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Processing Flow</a:t>
            </a:r>
            <a:endParaRPr sz="1800">
              <a:solidFill>
                <a:schemeClr val="dk1"/>
              </a:solidFill>
              <a:latin typeface="Roboto"/>
              <a:ea typeface="Roboto"/>
              <a:cs typeface="Roboto"/>
              <a:sym typeface="Roboto"/>
            </a:endParaRPr>
          </a:p>
        </p:txBody>
      </p:sp>
      <p:sp>
        <p:nvSpPr>
          <p:cNvPr id="168" name="Google Shape;168;p26"/>
          <p:cNvSpPr/>
          <p:nvPr/>
        </p:nvSpPr>
        <p:spPr>
          <a:xfrm>
            <a:off x="3983675" y="2295675"/>
            <a:ext cx="738600" cy="245400"/>
          </a:xfrm>
          <a:prstGeom prst="rightArrow">
            <a:avLst>
              <a:gd fmla="val 50000" name="adj1"/>
              <a:gd fmla="val 124922"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69" name="Google Shape;169;p26"/>
          <p:cNvSpPr/>
          <p:nvPr/>
        </p:nvSpPr>
        <p:spPr>
          <a:xfrm>
            <a:off x="583562" y="2145824"/>
            <a:ext cx="860814" cy="613710"/>
          </a:xfrm>
          <a:prstGeom prst="flowChartMulti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0" name="Google Shape;170;p26"/>
          <p:cNvSpPr/>
          <p:nvPr/>
        </p:nvSpPr>
        <p:spPr>
          <a:xfrm>
            <a:off x="5003213" y="2096538"/>
            <a:ext cx="973200" cy="613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1" name="Google Shape;171;p26"/>
          <p:cNvSpPr/>
          <p:nvPr/>
        </p:nvSpPr>
        <p:spPr>
          <a:xfrm rot="-3599737">
            <a:off x="2042006" y="3463817"/>
            <a:ext cx="780497" cy="189775"/>
          </a:xfrm>
          <a:prstGeom prst="rightArrow">
            <a:avLst>
              <a:gd fmla="val 50000" name="adj1"/>
              <a:gd fmla="val 124922"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2" name="Google Shape;172;p26"/>
          <p:cNvSpPr txBox="1"/>
          <p:nvPr/>
        </p:nvSpPr>
        <p:spPr>
          <a:xfrm>
            <a:off x="336125" y="2844450"/>
            <a:ext cx="1355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Roboto"/>
                <a:ea typeface="Roboto"/>
                <a:cs typeface="Roboto"/>
                <a:sym typeface="Roboto"/>
              </a:rPr>
              <a:t>Comments</a:t>
            </a:r>
            <a:endParaRPr>
              <a:solidFill>
                <a:schemeClr val="dk1"/>
              </a:solidFill>
              <a:latin typeface="Roboto"/>
              <a:ea typeface="Roboto"/>
              <a:cs typeface="Roboto"/>
              <a:sym typeface="Roboto"/>
            </a:endParaRPr>
          </a:p>
          <a:p>
            <a:pPr indent="0" lvl="0" marL="0" rtl="0" algn="ctr">
              <a:spcBef>
                <a:spcPts val="0"/>
              </a:spcBef>
              <a:spcAft>
                <a:spcPts val="0"/>
              </a:spcAft>
              <a:buNone/>
            </a:pPr>
            <a:r>
              <a:rPr lang="en">
                <a:solidFill>
                  <a:schemeClr val="dk1"/>
                </a:solidFill>
                <a:latin typeface="Roboto"/>
                <a:ea typeface="Roboto"/>
                <a:cs typeface="Roboto"/>
                <a:sym typeface="Roboto"/>
              </a:rPr>
              <a:t>(combination)</a:t>
            </a:r>
            <a:endParaRPr>
              <a:solidFill>
                <a:schemeClr val="dk1"/>
              </a:solidFill>
              <a:latin typeface="Roboto"/>
              <a:ea typeface="Roboto"/>
              <a:cs typeface="Roboto"/>
              <a:sym typeface="Roboto"/>
            </a:endParaRPr>
          </a:p>
        </p:txBody>
      </p:sp>
      <p:sp>
        <p:nvSpPr>
          <p:cNvPr id="173" name="Google Shape;173;p26"/>
          <p:cNvSpPr txBox="1"/>
          <p:nvPr/>
        </p:nvSpPr>
        <p:spPr>
          <a:xfrm>
            <a:off x="4895975" y="2795213"/>
            <a:ext cx="1187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Roboto"/>
                <a:ea typeface="Roboto"/>
                <a:cs typeface="Roboto"/>
                <a:sym typeface="Roboto"/>
              </a:rPr>
              <a:t>Model</a:t>
            </a:r>
            <a:endParaRPr>
              <a:solidFill>
                <a:schemeClr val="dk1"/>
              </a:solidFill>
              <a:latin typeface="Roboto"/>
              <a:ea typeface="Roboto"/>
              <a:cs typeface="Roboto"/>
              <a:sym typeface="Roboto"/>
            </a:endParaRPr>
          </a:p>
          <a:p>
            <a:pPr indent="0" lvl="0" marL="0" rtl="0" algn="ctr">
              <a:spcBef>
                <a:spcPts val="0"/>
              </a:spcBef>
              <a:spcAft>
                <a:spcPts val="0"/>
              </a:spcAft>
              <a:buNone/>
            </a:pPr>
            <a:r>
              <a:rPr lang="en">
                <a:solidFill>
                  <a:schemeClr val="dk1"/>
                </a:solidFill>
                <a:latin typeface="Roboto"/>
                <a:ea typeface="Roboto"/>
                <a:cs typeface="Roboto"/>
                <a:sym typeface="Roboto"/>
              </a:rPr>
              <a:t>(LLaMA3)</a:t>
            </a:r>
            <a:endParaRPr>
              <a:solidFill>
                <a:schemeClr val="dk1"/>
              </a:solidFill>
              <a:latin typeface="Roboto"/>
              <a:ea typeface="Roboto"/>
              <a:cs typeface="Roboto"/>
              <a:sym typeface="Roboto"/>
            </a:endParaRPr>
          </a:p>
        </p:txBody>
      </p:sp>
      <p:sp>
        <p:nvSpPr>
          <p:cNvPr id="174" name="Google Shape;174;p26"/>
          <p:cNvSpPr/>
          <p:nvPr/>
        </p:nvSpPr>
        <p:spPr>
          <a:xfrm>
            <a:off x="1711397" y="4070100"/>
            <a:ext cx="780600" cy="520387"/>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5" name="Google Shape;175;p26"/>
          <p:cNvSpPr txBox="1"/>
          <p:nvPr/>
        </p:nvSpPr>
        <p:spPr>
          <a:xfrm>
            <a:off x="1507850" y="4743300"/>
            <a:ext cx="1187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Roboto"/>
                <a:ea typeface="Roboto"/>
                <a:cs typeface="Roboto"/>
                <a:sym typeface="Roboto"/>
              </a:rPr>
              <a:t>Database</a:t>
            </a:r>
            <a:endParaRPr>
              <a:solidFill>
                <a:schemeClr val="dk1"/>
              </a:solidFill>
              <a:latin typeface="Roboto"/>
              <a:ea typeface="Roboto"/>
              <a:cs typeface="Roboto"/>
              <a:sym typeface="Roboto"/>
            </a:endParaRPr>
          </a:p>
        </p:txBody>
      </p:sp>
      <p:sp>
        <p:nvSpPr>
          <p:cNvPr id="176" name="Google Shape;176;p26"/>
          <p:cNvSpPr/>
          <p:nvPr/>
        </p:nvSpPr>
        <p:spPr>
          <a:xfrm rot="-7197314">
            <a:off x="1380620" y="3471294"/>
            <a:ext cx="780457" cy="189775"/>
          </a:xfrm>
          <a:prstGeom prst="rightArrow">
            <a:avLst>
              <a:gd fmla="val 50000" name="adj1"/>
              <a:gd fmla="val 124922"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7" name="Google Shape;177;p26"/>
          <p:cNvSpPr txBox="1"/>
          <p:nvPr/>
        </p:nvSpPr>
        <p:spPr>
          <a:xfrm>
            <a:off x="2576325" y="2795225"/>
            <a:ext cx="1187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Roboto"/>
                <a:ea typeface="Roboto"/>
                <a:cs typeface="Roboto"/>
                <a:sym typeface="Roboto"/>
              </a:rPr>
              <a:t>Topic</a:t>
            </a:r>
            <a:endParaRPr>
              <a:solidFill>
                <a:schemeClr val="dk1"/>
              </a:solidFill>
              <a:latin typeface="Roboto"/>
              <a:ea typeface="Roboto"/>
              <a:cs typeface="Roboto"/>
              <a:sym typeface="Roboto"/>
            </a:endParaRPr>
          </a:p>
          <a:p>
            <a:pPr indent="0" lvl="0" marL="0" rtl="0" algn="ctr">
              <a:spcBef>
                <a:spcPts val="0"/>
              </a:spcBef>
              <a:spcAft>
                <a:spcPts val="0"/>
              </a:spcAft>
              <a:buNone/>
            </a:pPr>
            <a:r>
              <a:rPr lang="en">
                <a:solidFill>
                  <a:schemeClr val="dk1"/>
                </a:solidFill>
                <a:latin typeface="Roboto"/>
                <a:ea typeface="Roboto"/>
                <a:cs typeface="Roboto"/>
                <a:sym typeface="Roboto"/>
              </a:rPr>
              <a:t>Matching</a:t>
            </a:r>
            <a:endParaRPr>
              <a:solidFill>
                <a:schemeClr val="dk1"/>
              </a:solidFill>
              <a:latin typeface="Roboto"/>
              <a:ea typeface="Roboto"/>
              <a:cs typeface="Roboto"/>
              <a:sym typeface="Roboto"/>
            </a:endParaRPr>
          </a:p>
        </p:txBody>
      </p:sp>
      <p:sp>
        <p:nvSpPr>
          <p:cNvPr id="178" name="Google Shape;178;p26"/>
          <p:cNvSpPr/>
          <p:nvPr/>
        </p:nvSpPr>
        <p:spPr>
          <a:xfrm>
            <a:off x="2759025" y="2126400"/>
            <a:ext cx="822300" cy="554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9" name="Google Shape;179;p26"/>
          <p:cNvSpPr/>
          <p:nvPr/>
        </p:nvSpPr>
        <p:spPr>
          <a:xfrm>
            <a:off x="1671350" y="2225300"/>
            <a:ext cx="860700" cy="304500"/>
          </a:xfrm>
          <a:prstGeom prst="stripedRightArrow">
            <a:avLst>
              <a:gd fmla="val 50000" name="adj1"/>
              <a:gd fmla="val 51924"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80" name="Google Shape;180;p26"/>
          <p:cNvSpPr/>
          <p:nvPr/>
        </p:nvSpPr>
        <p:spPr>
          <a:xfrm>
            <a:off x="6306825" y="2268075"/>
            <a:ext cx="780600" cy="300600"/>
          </a:xfrm>
          <a:prstGeom prst="notched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81" name="Google Shape;181;p26"/>
          <p:cNvSpPr/>
          <p:nvPr/>
        </p:nvSpPr>
        <p:spPr>
          <a:xfrm>
            <a:off x="7500270" y="2131413"/>
            <a:ext cx="860800" cy="573914"/>
          </a:xfrm>
          <a:prstGeom prst="flowChartInputOutpu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82" name="Google Shape;182;p26"/>
          <p:cNvSpPr txBox="1"/>
          <p:nvPr/>
        </p:nvSpPr>
        <p:spPr>
          <a:xfrm>
            <a:off x="7215625" y="2795225"/>
            <a:ext cx="1419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Roboto"/>
                <a:ea typeface="Roboto"/>
                <a:cs typeface="Roboto"/>
                <a:sym typeface="Roboto"/>
              </a:rPr>
              <a:t>Summarization</a:t>
            </a:r>
            <a:endParaRPr>
              <a:solidFill>
                <a:schemeClr val="dk1"/>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Summary Comment Display</a:t>
            </a:r>
            <a:endParaRPr/>
          </a:p>
        </p:txBody>
      </p:sp>
      <p:sp>
        <p:nvSpPr>
          <p:cNvPr id="188" name="Google Shape;188;p27"/>
          <p:cNvSpPr txBox="1"/>
          <p:nvPr/>
        </p:nvSpPr>
        <p:spPr>
          <a:xfrm>
            <a:off x="583575" y="1448950"/>
            <a:ext cx="3079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Results</a:t>
            </a:r>
            <a:endParaRPr sz="1800">
              <a:solidFill>
                <a:schemeClr val="dk1"/>
              </a:solidFill>
              <a:latin typeface="Roboto"/>
              <a:ea typeface="Roboto"/>
              <a:cs typeface="Roboto"/>
              <a:sym typeface="Roboto"/>
            </a:endParaRPr>
          </a:p>
        </p:txBody>
      </p:sp>
      <p:sp>
        <p:nvSpPr>
          <p:cNvPr id="189" name="Google Shape;189;p27"/>
          <p:cNvSpPr/>
          <p:nvPr/>
        </p:nvSpPr>
        <p:spPr>
          <a:xfrm>
            <a:off x="661775" y="1941975"/>
            <a:ext cx="2442600" cy="2906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457200" lvl="0" marL="0" rtl="0" algn="l">
              <a:spcBef>
                <a:spcPts val="0"/>
              </a:spcBef>
              <a:spcAft>
                <a:spcPts val="0"/>
              </a:spcAft>
              <a:buNone/>
            </a:pPr>
            <a:r>
              <a:rPr lang="en" sz="1200">
                <a:solidFill>
                  <a:schemeClr val="dk2"/>
                </a:solidFill>
                <a:latin typeface="Roboto Light"/>
                <a:ea typeface="Roboto Light"/>
                <a:cs typeface="Roboto Light"/>
                <a:sym typeface="Roboto Light"/>
              </a:rPr>
              <a:t>The video appears to be about iPhones, with many commenters sharing their opinions and experiences. Some praise Apple's products, while others criticize them or compare them to Samsung phones. There are also mentions of Steve Jobs and Wozniak, as well as jokes and sarcasm about the cost of iPhones.</a:t>
            </a:r>
            <a:endParaRPr sz="1200">
              <a:solidFill>
                <a:schemeClr val="dk2"/>
              </a:solidFill>
              <a:latin typeface="Roboto"/>
              <a:ea typeface="Roboto"/>
              <a:cs typeface="Roboto"/>
              <a:sym typeface="Roboto"/>
            </a:endParaRPr>
          </a:p>
        </p:txBody>
      </p:sp>
      <p:sp>
        <p:nvSpPr>
          <p:cNvPr id="190" name="Google Shape;190;p27"/>
          <p:cNvSpPr/>
          <p:nvPr/>
        </p:nvSpPr>
        <p:spPr>
          <a:xfrm>
            <a:off x="3350700" y="1941975"/>
            <a:ext cx="2442600" cy="2906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457200" lvl="0" marL="0" rtl="0" algn="l">
              <a:spcBef>
                <a:spcPts val="0"/>
              </a:spcBef>
              <a:spcAft>
                <a:spcPts val="0"/>
              </a:spcAft>
              <a:buNone/>
            </a:pPr>
            <a:r>
              <a:t/>
            </a:r>
            <a:endParaRPr sz="1200">
              <a:solidFill>
                <a:schemeClr val="dk2"/>
              </a:solidFill>
              <a:latin typeface="Roboto Light"/>
              <a:ea typeface="Roboto Light"/>
              <a:cs typeface="Roboto Light"/>
              <a:sym typeface="Roboto Light"/>
            </a:endParaRPr>
          </a:p>
          <a:p>
            <a:pPr indent="457200" lvl="0" marL="0" rtl="0" algn="l">
              <a:spcBef>
                <a:spcPts val="0"/>
              </a:spcBef>
              <a:spcAft>
                <a:spcPts val="0"/>
              </a:spcAft>
              <a:buNone/>
            </a:pPr>
            <a:r>
              <a:rPr lang="en" sz="1200">
                <a:solidFill>
                  <a:schemeClr val="dk2"/>
                </a:solidFill>
                <a:latin typeface="Roboto Light"/>
                <a:ea typeface="Roboto Light"/>
                <a:cs typeface="Roboto Light"/>
                <a:sym typeface="Roboto Light"/>
              </a:rPr>
              <a:t>The video discusses DNA test results and their accuracy. Viewers share their own experiences with DNA tests, including finding Scandinavian heritage and being related to celebrities like Emma herself. The comments also touch on topics like genetic health risks, false information from certain testing labs, and personal preferences for furniture.</a:t>
            </a:r>
            <a:endParaRPr sz="1200">
              <a:solidFill>
                <a:schemeClr val="dk2"/>
              </a:solidFill>
              <a:latin typeface="Roboto Light"/>
              <a:ea typeface="Roboto Light"/>
              <a:cs typeface="Roboto Light"/>
              <a:sym typeface="Roboto Light"/>
            </a:endParaRPr>
          </a:p>
          <a:p>
            <a:pPr indent="457200" lvl="0" marL="0" rtl="0" algn="l">
              <a:spcBef>
                <a:spcPts val="0"/>
              </a:spcBef>
              <a:spcAft>
                <a:spcPts val="0"/>
              </a:spcAft>
              <a:buNone/>
            </a:pPr>
            <a:r>
              <a:t/>
            </a:r>
            <a:endParaRPr sz="1200">
              <a:solidFill>
                <a:schemeClr val="dk2"/>
              </a:solidFill>
              <a:latin typeface="Roboto Light"/>
              <a:ea typeface="Roboto Light"/>
              <a:cs typeface="Roboto Light"/>
              <a:sym typeface="Roboto Light"/>
            </a:endParaRPr>
          </a:p>
        </p:txBody>
      </p:sp>
      <p:sp>
        <p:nvSpPr>
          <p:cNvPr id="191" name="Google Shape;191;p27"/>
          <p:cNvSpPr/>
          <p:nvPr/>
        </p:nvSpPr>
        <p:spPr>
          <a:xfrm>
            <a:off x="6039625" y="1941975"/>
            <a:ext cx="2442600" cy="2906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457200" lvl="0" marL="0" rtl="0" algn="l">
              <a:spcBef>
                <a:spcPts val="0"/>
              </a:spcBef>
              <a:spcAft>
                <a:spcPts val="0"/>
              </a:spcAft>
              <a:buNone/>
            </a:pPr>
            <a:r>
              <a:rPr lang="en" sz="1200">
                <a:solidFill>
                  <a:schemeClr val="dk2"/>
                </a:solidFill>
                <a:latin typeface="Roboto Light"/>
                <a:ea typeface="Roboto Light"/>
                <a:cs typeface="Roboto Light"/>
                <a:sym typeface="Roboto Light"/>
              </a:rPr>
              <a:t>The comments section of this video is filled with diverse reactions, including laughter, relatability, and confusion. Some users appreciate the humor, while others find it annoying or not funny at all. There are also comments that stray off-topic, share personal stories, or promote other YouTube channels or products.</a:t>
            </a:r>
            <a:endParaRPr sz="1200">
              <a:solidFill>
                <a:schemeClr val="dk2"/>
              </a:solidFill>
              <a:latin typeface="Roboto Light"/>
              <a:ea typeface="Roboto Light"/>
              <a:cs typeface="Roboto Light"/>
              <a:sym typeface="Roboto Light"/>
            </a:endParaRPr>
          </a:p>
          <a:p>
            <a:pPr indent="457200" lvl="0" marL="0" rtl="0" algn="l">
              <a:spcBef>
                <a:spcPts val="0"/>
              </a:spcBef>
              <a:spcAft>
                <a:spcPts val="0"/>
              </a:spcAft>
              <a:buNone/>
            </a:pPr>
            <a:r>
              <a:t/>
            </a:r>
            <a:endParaRPr sz="1200">
              <a:solidFill>
                <a:schemeClr val="dk2"/>
              </a:solidFill>
              <a:latin typeface="Roboto Light"/>
              <a:ea typeface="Roboto Light"/>
              <a:cs typeface="Roboto Light"/>
              <a:sym typeface="Roboto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8"/>
          <p:cNvSpPr txBox="1"/>
          <p:nvPr/>
        </p:nvSpPr>
        <p:spPr>
          <a:xfrm>
            <a:off x="538625" y="1598150"/>
            <a:ext cx="46032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Light"/>
                <a:ea typeface="Roboto Light"/>
                <a:cs typeface="Roboto Light"/>
                <a:sym typeface="Roboto Light"/>
              </a:rPr>
              <a:t>Limited by server performance, </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None/>
            </a:pPr>
            <a:r>
              <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None/>
            </a:pPr>
            <a:r>
              <a:rPr lang="en" sz="1800">
                <a:solidFill>
                  <a:schemeClr val="dk1"/>
                </a:solidFill>
                <a:latin typeface="Roboto Light"/>
                <a:ea typeface="Roboto Light"/>
                <a:cs typeface="Roboto Light"/>
                <a:sym typeface="Roboto Light"/>
              </a:rPr>
              <a:t>API is a better way to deploy the functions.</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None/>
            </a:pPr>
            <a:r>
              <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None/>
            </a:pPr>
            <a:r>
              <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None/>
            </a:pPr>
            <a:r>
              <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None/>
            </a:pPr>
            <a:r>
              <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None/>
            </a:pPr>
            <a:r>
              <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None/>
            </a:pPr>
            <a:r>
              <a:rPr lang="en" sz="1800">
                <a:solidFill>
                  <a:schemeClr val="dk1"/>
                </a:solidFill>
                <a:latin typeface="Roboto Light"/>
                <a:ea typeface="Roboto Light"/>
                <a:cs typeface="Roboto Light"/>
                <a:sym typeface="Roboto Light"/>
              </a:rPr>
              <a:t>The low price allows us to summarize more than 2,000 comments for only </a:t>
            </a:r>
            <a:r>
              <a:rPr lang="en" sz="1800">
                <a:solidFill>
                  <a:schemeClr val="dk1"/>
                </a:solidFill>
                <a:latin typeface="Roboto Medium"/>
                <a:ea typeface="Roboto Medium"/>
                <a:cs typeface="Roboto Medium"/>
                <a:sym typeface="Roboto Medium"/>
              </a:rPr>
              <a:t>$0.08</a:t>
            </a:r>
            <a:r>
              <a:rPr lang="en" sz="1800">
                <a:solidFill>
                  <a:schemeClr val="dk1"/>
                </a:solidFill>
                <a:latin typeface="Roboto Light"/>
                <a:ea typeface="Roboto Light"/>
                <a:cs typeface="Roboto Light"/>
                <a:sym typeface="Roboto Light"/>
              </a:rPr>
              <a:t>.</a:t>
            </a:r>
            <a:endParaRPr sz="1800">
              <a:solidFill>
                <a:schemeClr val="dk1"/>
              </a:solidFill>
              <a:latin typeface="Roboto Light"/>
              <a:ea typeface="Roboto Light"/>
              <a:cs typeface="Roboto Light"/>
              <a:sym typeface="Roboto Light"/>
            </a:endParaRPr>
          </a:p>
        </p:txBody>
      </p:sp>
      <p:sp>
        <p:nvSpPr>
          <p:cNvPr id="197" name="Google Shape;197;p2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Integration &amp; API Setup</a:t>
            </a:r>
            <a:endParaRPr/>
          </a:p>
        </p:txBody>
      </p:sp>
      <p:pic>
        <p:nvPicPr>
          <p:cNvPr id="198" name="Google Shape;198;p28"/>
          <p:cNvPicPr preferRelativeResize="0"/>
          <p:nvPr/>
        </p:nvPicPr>
        <p:blipFill>
          <a:blip r:embed="rId3">
            <a:alphaModFix/>
          </a:blip>
          <a:stretch>
            <a:fillRect/>
          </a:stretch>
        </p:blipFill>
        <p:spPr>
          <a:xfrm>
            <a:off x="1796154" y="2905150"/>
            <a:ext cx="2088146" cy="686100"/>
          </a:xfrm>
          <a:prstGeom prst="rect">
            <a:avLst/>
          </a:prstGeom>
          <a:noFill/>
          <a:ln>
            <a:noFill/>
          </a:ln>
          <a:effectLst>
            <a:outerShdw blurRad="57150" rotWithShape="0" algn="bl" dir="5400000" dist="19050">
              <a:srgbClr val="000000">
                <a:alpha val="50000"/>
              </a:srgbClr>
            </a:outerShdw>
          </a:effectLst>
        </p:spPr>
      </p:pic>
      <p:pic>
        <p:nvPicPr>
          <p:cNvPr id="199" name="Google Shape;199;p28"/>
          <p:cNvPicPr preferRelativeResize="0"/>
          <p:nvPr/>
        </p:nvPicPr>
        <p:blipFill>
          <a:blip r:embed="rId4">
            <a:alphaModFix/>
          </a:blip>
          <a:stretch>
            <a:fillRect/>
          </a:stretch>
        </p:blipFill>
        <p:spPr>
          <a:xfrm>
            <a:off x="6230024" y="1017725"/>
            <a:ext cx="2435724" cy="3897149"/>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Limitation</a:t>
            </a:r>
            <a:endParaRPr/>
          </a:p>
        </p:txBody>
      </p:sp>
      <p:sp>
        <p:nvSpPr>
          <p:cNvPr id="205" name="Google Shape;205;p29"/>
          <p:cNvSpPr txBox="1"/>
          <p:nvPr>
            <p:ph idx="1" type="body"/>
          </p:nvPr>
        </p:nvSpPr>
        <p:spPr>
          <a:xfrm>
            <a:off x="387900" y="1489825"/>
            <a:ext cx="8368200" cy="3326400"/>
          </a:xfrm>
          <a:prstGeom prst="rect">
            <a:avLst/>
          </a:prstGeom>
        </p:spPr>
        <p:txBody>
          <a:bodyPr anchorCtr="0" anchor="t" bIns="91425" lIns="91425" spcFirstLastPara="1" rIns="91425" wrap="square" tIns="91425">
            <a:noAutofit/>
          </a:bodyPr>
          <a:lstStyle/>
          <a:p>
            <a:pPr indent="-317500" lvl="0" marL="457200" rtl="0" algn="l">
              <a:lnSpc>
                <a:spcPct val="95000"/>
              </a:lnSpc>
              <a:spcBef>
                <a:spcPts val="0"/>
              </a:spcBef>
              <a:spcAft>
                <a:spcPts val="0"/>
              </a:spcAft>
              <a:buSzPts val="1400"/>
              <a:buChar char="●"/>
            </a:pPr>
            <a:r>
              <a:rPr lang="en" sz="1400"/>
              <a:t>Data Difference</a:t>
            </a:r>
            <a:endParaRPr sz="1400"/>
          </a:p>
          <a:p>
            <a:pPr indent="0" lvl="0" marL="457200" rtl="0" algn="l">
              <a:lnSpc>
                <a:spcPct val="95000"/>
              </a:lnSpc>
              <a:spcBef>
                <a:spcPts val="1200"/>
              </a:spcBef>
              <a:spcAft>
                <a:spcPts val="0"/>
              </a:spcAft>
              <a:buSzPts val="852"/>
              <a:buNone/>
            </a:pPr>
            <a:r>
              <a:t/>
            </a:r>
            <a:endParaRPr sz="1400"/>
          </a:p>
          <a:p>
            <a:pPr indent="-317500" lvl="0" marL="457200" rtl="0" algn="l">
              <a:lnSpc>
                <a:spcPct val="95000"/>
              </a:lnSpc>
              <a:spcBef>
                <a:spcPts val="1200"/>
              </a:spcBef>
              <a:spcAft>
                <a:spcPts val="0"/>
              </a:spcAft>
              <a:buSzPts val="1400"/>
              <a:buChar char="●"/>
            </a:pPr>
            <a:r>
              <a:rPr lang="en" sz="1400"/>
              <a:t>Model Generalizability</a:t>
            </a:r>
            <a:endParaRPr sz="1400"/>
          </a:p>
          <a:p>
            <a:pPr indent="0" lvl="0" marL="457200" rtl="0" algn="l">
              <a:lnSpc>
                <a:spcPct val="95000"/>
              </a:lnSpc>
              <a:spcBef>
                <a:spcPts val="1200"/>
              </a:spcBef>
              <a:spcAft>
                <a:spcPts val="0"/>
              </a:spcAft>
              <a:buSzPts val="852"/>
              <a:buNone/>
            </a:pPr>
            <a:r>
              <a:t/>
            </a:r>
            <a:endParaRPr sz="1400"/>
          </a:p>
          <a:p>
            <a:pPr indent="-317500" lvl="0" marL="457200" rtl="0" algn="l">
              <a:lnSpc>
                <a:spcPct val="95000"/>
              </a:lnSpc>
              <a:spcBef>
                <a:spcPts val="1200"/>
              </a:spcBef>
              <a:spcAft>
                <a:spcPts val="0"/>
              </a:spcAft>
              <a:buSzPts val="1400"/>
              <a:buChar char="●"/>
            </a:pPr>
            <a:r>
              <a:rPr lang="en" sz="1400"/>
              <a:t>The Use of Demo Data</a:t>
            </a:r>
            <a:endParaRPr sz="1400"/>
          </a:p>
          <a:p>
            <a:pPr indent="0" lvl="0" marL="457200" rtl="0" algn="l">
              <a:lnSpc>
                <a:spcPct val="95000"/>
              </a:lnSpc>
              <a:spcBef>
                <a:spcPts val="1200"/>
              </a:spcBef>
              <a:spcAft>
                <a:spcPts val="0"/>
              </a:spcAft>
              <a:buSzPts val="852"/>
              <a:buNone/>
            </a:pPr>
            <a:r>
              <a:t/>
            </a:r>
            <a:endParaRPr sz="1400"/>
          </a:p>
          <a:p>
            <a:pPr indent="-317500" lvl="0" marL="457200" rtl="0" algn="l">
              <a:lnSpc>
                <a:spcPct val="95000"/>
              </a:lnSpc>
              <a:spcBef>
                <a:spcPts val="1200"/>
              </a:spcBef>
              <a:spcAft>
                <a:spcPts val="0"/>
              </a:spcAft>
              <a:buSzPts val="1400"/>
              <a:buChar char="●"/>
            </a:pPr>
            <a:r>
              <a:rPr lang="en" sz="1400"/>
              <a:t>Model Adaptability</a:t>
            </a:r>
            <a:endParaRPr sz="1400"/>
          </a:p>
          <a:p>
            <a:pPr indent="0" lvl="0" marL="457200" rtl="0" algn="l">
              <a:lnSpc>
                <a:spcPct val="95000"/>
              </a:lnSpc>
              <a:spcBef>
                <a:spcPts val="1200"/>
              </a:spcBef>
              <a:spcAft>
                <a:spcPts val="0"/>
              </a:spcAft>
              <a:buSzPts val="852"/>
              <a:buNone/>
            </a:pPr>
            <a:r>
              <a:t/>
            </a:r>
            <a:endParaRPr sz="1400"/>
          </a:p>
          <a:p>
            <a:pPr indent="-317500" lvl="0" marL="457200" rtl="0" algn="l">
              <a:lnSpc>
                <a:spcPct val="95000"/>
              </a:lnSpc>
              <a:spcBef>
                <a:spcPts val="1200"/>
              </a:spcBef>
              <a:spcAft>
                <a:spcPts val="0"/>
              </a:spcAft>
              <a:buSzPts val="1400"/>
              <a:buChar char="●"/>
            </a:pPr>
            <a:r>
              <a:rPr lang="en" sz="1400"/>
              <a:t>Real-</a:t>
            </a:r>
            <a:r>
              <a:rPr lang="en" sz="1400"/>
              <a:t>time Performance</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Future Work</a:t>
            </a:r>
            <a:endParaRPr/>
          </a:p>
        </p:txBody>
      </p:sp>
      <p:sp>
        <p:nvSpPr>
          <p:cNvPr id="211" name="Google Shape;211;p30"/>
          <p:cNvSpPr txBox="1"/>
          <p:nvPr/>
        </p:nvSpPr>
        <p:spPr>
          <a:xfrm>
            <a:off x="583575" y="1448950"/>
            <a:ext cx="3637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Model update and data cleaning</a:t>
            </a:r>
            <a:endParaRPr sz="1800">
              <a:solidFill>
                <a:schemeClr val="dk1"/>
              </a:solidFill>
              <a:latin typeface="Roboto"/>
              <a:ea typeface="Roboto"/>
              <a:cs typeface="Roboto"/>
              <a:sym typeface="Roboto"/>
            </a:endParaRPr>
          </a:p>
        </p:txBody>
      </p:sp>
      <p:sp>
        <p:nvSpPr>
          <p:cNvPr id="212" name="Google Shape;212;p30"/>
          <p:cNvSpPr txBox="1"/>
          <p:nvPr/>
        </p:nvSpPr>
        <p:spPr>
          <a:xfrm>
            <a:off x="1409175" y="2010425"/>
            <a:ext cx="6839100" cy="21240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As more comments from the MyLivingCity platform are added, we can use them to fine-tune the model.</a:t>
            </a:r>
            <a:endParaRPr sz="1800">
              <a:solidFill>
                <a:schemeClr val="dk1"/>
              </a:solidFill>
              <a:latin typeface="Roboto Light"/>
              <a:ea typeface="Roboto Light"/>
              <a:cs typeface="Roboto Light"/>
              <a:sym typeface="Roboto Light"/>
            </a:endParaRPr>
          </a:p>
          <a:p>
            <a:pPr indent="0" lvl="0" marL="457200" rtl="0" algn="l">
              <a:spcBef>
                <a:spcPts val="0"/>
              </a:spcBef>
              <a:spcAft>
                <a:spcPts val="0"/>
              </a:spcAft>
              <a:buNone/>
            </a:pPr>
            <a:r>
              <a:t/>
            </a:r>
            <a:endParaRPr sz="1800">
              <a:solidFill>
                <a:schemeClr val="dk1"/>
              </a:solidFill>
              <a:latin typeface="Roboto Light"/>
              <a:ea typeface="Roboto Light"/>
              <a:cs typeface="Roboto Light"/>
              <a:sym typeface="Roboto Light"/>
            </a:endParaRPr>
          </a:p>
          <a:p>
            <a:pPr indent="-342900" lvl="0" marL="457200" rtl="0" algn="l">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The data visualization part can also be further subdivided as the amount of data increases.</a:t>
            </a:r>
            <a:endParaRPr sz="1800">
              <a:solidFill>
                <a:schemeClr val="dk1"/>
              </a:solidFill>
              <a:latin typeface="Roboto Light"/>
              <a:ea typeface="Roboto Light"/>
              <a:cs typeface="Roboto Light"/>
              <a:sym typeface="Roboto Light"/>
            </a:endParaRPr>
          </a:p>
          <a:p>
            <a:pPr indent="0" lvl="0" marL="457200" rtl="0" algn="l">
              <a:spcBef>
                <a:spcPts val="0"/>
              </a:spcBef>
              <a:spcAft>
                <a:spcPts val="0"/>
              </a:spcAft>
              <a:buNone/>
            </a:pPr>
            <a:r>
              <a:t/>
            </a:r>
            <a:endParaRPr sz="1800">
              <a:solidFill>
                <a:schemeClr val="dk1"/>
              </a:solidFill>
              <a:latin typeface="Roboto Light"/>
              <a:ea typeface="Roboto Light"/>
              <a:cs typeface="Roboto Light"/>
              <a:sym typeface="Roboto Light"/>
            </a:endParaRPr>
          </a:p>
          <a:p>
            <a:pPr indent="-342900" lvl="0" marL="457200" rtl="0" algn="l">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Try local deployment.</a:t>
            </a:r>
            <a:endParaRPr sz="1800">
              <a:solidFill>
                <a:schemeClr val="dk1"/>
              </a:solidFill>
              <a:latin typeface="Roboto Light"/>
              <a:ea typeface="Roboto Light"/>
              <a:cs typeface="Roboto Light"/>
              <a:sym typeface="Roboto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Contents</a:t>
            </a:r>
            <a:endParaRPr/>
          </a:p>
        </p:txBody>
      </p:sp>
      <p:sp>
        <p:nvSpPr>
          <p:cNvPr id="70" name="Google Shape;70;p1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fontScale="77500" lnSpcReduction="20000"/>
          </a:bodyPr>
          <a:lstStyle/>
          <a:p>
            <a:pPr indent="-317182" lvl="0" marL="457200" rtl="0" algn="l">
              <a:lnSpc>
                <a:spcPct val="200000"/>
              </a:lnSpc>
              <a:spcBef>
                <a:spcPts val="0"/>
              </a:spcBef>
              <a:spcAft>
                <a:spcPts val="0"/>
              </a:spcAft>
              <a:buSzPct val="100000"/>
              <a:buChar char="●"/>
            </a:pPr>
            <a:r>
              <a:rPr lang="en"/>
              <a:t>Objective</a:t>
            </a:r>
            <a:endParaRPr/>
          </a:p>
          <a:p>
            <a:pPr indent="-317182" lvl="0" marL="457200" rtl="0" algn="l">
              <a:lnSpc>
                <a:spcPct val="200000"/>
              </a:lnSpc>
              <a:spcBef>
                <a:spcPts val="0"/>
              </a:spcBef>
              <a:spcAft>
                <a:spcPts val="0"/>
              </a:spcAft>
              <a:buSzPct val="100000"/>
              <a:buChar char="●"/>
            </a:pPr>
            <a:r>
              <a:rPr lang="en"/>
              <a:t>Comment Funnel Function</a:t>
            </a:r>
            <a:endParaRPr/>
          </a:p>
          <a:p>
            <a:pPr indent="-317182" lvl="0" marL="457200" rtl="0" algn="l">
              <a:lnSpc>
                <a:spcPct val="200000"/>
              </a:lnSpc>
              <a:spcBef>
                <a:spcPts val="0"/>
              </a:spcBef>
              <a:spcAft>
                <a:spcPts val="0"/>
              </a:spcAft>
              <a:buSzPct val="100000"/>
              <a:buChar char="●"/>
            </a:pPr>
            <a:r>
              <a:rPr lang="en"/>
              <a:t>Input Filtering System</a:t>
            </a:r>
            <a:endParaRPr/>
          </a:p>
          <a:p>
            <a:pPr indent="-317182" lvl="0" marL="457200" rtl="0" algn="l">
              <a:lnSpc>
                <a:spcPct val="200000"/>
              </a:lnSpc>
              <a:spcBef>
                <a:spcPts val="0"/>
              </a:spcBef>
              <a:spcAft>
                <a:spcPts val="0"/>
              </a:spcAft>
              <a:buSzPct val="100000"/>
              <a:buChar char="●"/>
            </a:pPr>
            <a:r>
              <a:rPr lang="en"/>
              <a:t>Gauge Statistics &amp; Display Dashboard</a:t>
            </a:r>
            <a:endParaRPr/>
          </a:p>
          <a:p>
            <a:pPr indent="-317182" lvl="0" marL="457200" rtl="0" algn="l">
              <a:lnSpc>
                <a:spcPct val="200000"/>
              </a:lnSpc>
              <a:spcBef>
                <a:spcPts val="0"/>
              </a:spcBef>
              <a:spcAft>
                <a:spcPts val="0"/>
              </a:spcAft>
              <a:buSzPct val="100000"/>
              <a:buChar char="●"/>
            </a:pPr>
            <a:r>
              <a:rPr lang="en"/>
              <a:t>Summation Comment Display</a:t>
            </a:r>
            <a:endParaRPr/>
          </a:p>
          <a:p>
            <a:pPr indent="-317182" lvl="0" marL="457200" rtl="0" algn="l">
              <a:lnSpc>
                <a:spcPct val="200000"/>
              </a:lnSpc>
              <a:spcBef>
                <a:spcPts val="0"/>
              </a:spcBef>
              <a:spcAft>
                <a:spcPts val="0"/>
              </a:spcAft>
              <a:buSzPct val="100000"/>
              <a:buChar char="●"/>
            </a:pPr>
            <a:r>
              <a:rPr lang="en"/>
              <a:t>Integration &amp; API Setup</a:t>
            </a:r>
            <a:endParaRPr/>
          </a:p>
          <a:p>
            <a:pPr indent="-317182" lvl="0" marL="457200" rtl="0" algn="l">
              <a:lnSpc>
                <a:spcPct val="200000"/>
              </a:lnSpc>
              <a:spcBef>
                <a:spcPts val="0"/>
              </a:spcBef>
              <a:spcAft>
                <a:spcPts val="0"/>
              </a:spcAft>
              <a:buSzPct val="100000"/>
              <a:buChar char="●"/>
            </a:pPr>
            <a:r>
              <a:rPr lang="en"/>
              <a:t>Limitation </a:t>
            </a:r>
            <a:endParaRPr/>
          </a:p>
          <a:p>
            <a:pPr indent="-317182" lvl="0" marL="457200" rtl="0" algn="l">
              <a:lnSpc>
                <a:spcPct val="200000"/>
              </a:lnSpc>
              <a:spcBef>
                <a:spcPts val="0"/>
              </a:spcBef>
              <a:spcAft>
                <a:spcPts val="0"/>
              </a:spcAft>
              <a:buSzPct val="100000"/>
              <a:buChar char="●"/>
            </a:pPr>
            <a:r>
              <a:rPr lang="en"/>
              <a:t>Future Development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Objective</a:t>
            </a:r>
            <a:endParaRPr/>
          </a:p>
        </p:txBody>
      </p:sp>
      <p:sp>
        <p:nvSpPr>
          <p:cNvPr id="76" name="Google Shape;76;p1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a:p>
          <a:p>
            <a:pPr indent="-342900" lvl="0" marL="457200" rtl="0" algn="l">
              <a:lnSpc>
                <a:spcPct val="200000"/>
              </a:lnSpc>
              <a:spcBef>
                <a:spcPts val="1200"/>
              </a:spcBef>
              <a:spcAft>
                <a:spcPts val="0"/>
              </a:spcAft>
              <a:buSzPts val="1800"/>
              <a:buChar char="●"/>
            </a:pPr>
            <a:r>
              <a:rPr lang="en"/>
              <a:t>Enhance community interaction experience</a:t>
            </a:r>
            <a:endParaRPr/>
          </a:p>
          <a:p>
            <a:pPr indent="-342900" lvl="0" marL="457200" rtl="0" algn="l">
              <a:lnSpc>
                <a:spcPct val="200000"/>
              </a:lnSpc>
              <a:spcBef>
                <a:spcPts val="0"/>
              </a:spcBef>
              <a:spcAft>
                <a:spcPts val="0"/>
              </a:spcAft>
              <a:buSzPts val="1800"/>
              <a:buChar char="●"/>
            </a:pPr>
            <a:r>
              <a:rPr lang="en"/>
              <a:t>Improve feedback analysis</a:t>
            </a:r>
            <a:endParaRPr/>
          </a:p>
          <a:p>
            <a:pPr indent="-342900" lvl="0" marL="457200" rtl="0" algn="l">
              <a:lnSpc>
                <a:spcPct val="200000"/>
              </a:lnSpc>
              <a:spcBef>
                <a:spcPts val="0"/>
              </a:spcBef>
              <a:spcAft>
                <a:spcPts val="0"/>
              </a:spcAft>
              <a:buSzPts val="1800"/>
              <a:buChar char="●"/>
            </a:pPr>
            <a:r>
              <a:rPr lang="en"/>
              <a:t>Ensure respectful discussion</a:t>
            </a:r>
            <a:endParaRPr/>
          </a:p>
          <a:p>
            <a:pPr indent="-342900" lvl="0" marL="457200" rtl="0" algn="l">
              <a:lnSpc>
                <a:spcPct val="200000"/>
              </a:lnSpc>
              <a:spcBef>
                <a:spcPts val="0"/>
              </a:spcBef>
              <a:spcAft>
                <a:spcPts val="0"/>
              </a:spcAft>
              <a:buSzPts val="1800"/>
              <a:buChar char="●"/>
            </a:pPr>
            <a:r>
              <a:rPr lang="en"/>
              <a:t>Measure community opinion effectively</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Comment Funnel Function</a:t>
            </a:r>
            <a:endParaRPr/>
          </a:p>
        </p:txBody>
      </p:sp>
      <p:graphicFrame>
        <p:nvGraphicFramePr>
          <p:cNvPr id="82" name="Google Shape;82;p16"/>
          <p:cNvGraphicFramePr/>
          <p:nvPr/>
        </p:nvGraphicFramePr>
        <p:xfrm>
          <a:off x="583575" y="2066375"/>
          <a:ext cx="3000000" cy="3000000"/>
        </p:xfrm>
        <a:graphic>
          <a:graphicData uri="http://schemas.openxmlformats.org/drawingml/2006/table">
            <a:tbl>
              <a:tblPr>
                <a:noFill/>
                <a:tableStyleId>{F9EE8EBF-2E93-4206-BB52-4EF5E5B6D6E8}</a:tableStyleId>
              </a:tblPr>
              <a:tblGrid>
                <a:gridCol w="1086725"/>
                <a:gridCol w="3419100"/>
                <a:gridCol w="3471025"/>
              </a:tblGrid>
              <a:tr h="417400">
                <a:tc>
                  <a:txBody>
                    <a:bodyPr/>
                    <a:lstStyle/>
                    <a:p>
                      <a:pPr indent="0" lvl="0" marL="0" rtl="0" algn="ctr">
                        <a:spcBef>
                          <a:spcPts val="0"/>
                        </a:spcBef>
                        <a:spcAft>
                          <a:spcPts val="0"/>
                        </a:spcAft>
                        <a:buNone/>
                      </a:pPr>
                      <a:r>
                        <a:t/>
                      </a:r>
                      <a:endParaRPr>
                        <a:solidFill>
                          <a:schemeClr val="dk1"/>
                        </a:solidFill>
                        <a:latin typeface="Roboto Light"/>
                        <a:ea typeface="Roboto Light"/>
                        <a:cs typeface="Roboto Light"/>
                        <a:sym typeface="Roboto Light"/>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YouTube Comment</a:t>
                      </a:r>
                      <a:endParaRPr>
                        <a:solidFill>
                          <a:schemeClr val="dk1"/>
                        </a:solidFill>
                        <a:latin typeface="Roboto Light"/>
                        <a:ea typeface="Roboto Light"/>
                        <a:cs typeface="Roboto Light"/>
                        <a:sym typeface="Roboto Light"/>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MyLivingCity Comment</a:t>
                      </a:r>
                      <a:endParaRPr>
                        <a:solidFill>
                          <a:schemeClr val="dk1"/>
                        </a:solidFill>
                        <a:latin typeface="Roboto Light"/>
                        <a:ea typeface="Roboto Light"/>
                        <a:cs typeface="Roboto Light"/>
                        <a:sym typeface="Roboto Light"/>
                      </a:endParaRPr>
                    </a:p>
                  </a:txBody>
                  <a:tcPr marT="91425" marB="91425" marR="91425" marL="91425" anchor="ctr"/>
                </a:tc>
              </a:tr>
              <a:tr h="417400">
                <a:tc>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Categorical</a:t>
                      </a:r>
                      <a:endParaRPr>
                        <a:solidFill>
                          <a:schemeClr val="dk1"/>
                        </a:solidFill>
                        <a:latin typeface="Roboto Light"/>
                        <a:ea typeface="Roboto Light"/>
                        <a:cs typeface="Roboto Light"/>
                        <a:sym typeface="Roboto Light"/>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Each video is a topic</a:t>
                      </a:r>
                      <a:endParaRPr>
                        <a:solidFill>
                          <a:schemeClr val="dk1"/>
                        </a:solidFill>
                        <a:latin typeface="Roboto Light"/>
                        <a:ea typeface="Roboto Light"/>
                        <a:cs typeface="Roboto Light"/>
                        <a:sym typeface="Roboto Light"/>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Each discussion group is a topic</a:t>
                      </a:r>
                      <a:endParaRPr>
                        <a:solidFill>
                          <a:schemeClr val="dk1"/>
                        </a:solidFill>
                        <a:latin typeface="Roboto Light"/>
                        <a:ea typeface="Roboto Light"/>
                        <a:cs typeface="Roboto Light"/>
                        <a:sym typeface="Roboto Light"/>
                      </a:endParaRPr>
                    </a:p>
                  </a:txBody>
                  <a:tcPr marT="91425" marB="91425" marR="91425" marL="91425" anchor="ctr"/>
                </a:tc>
              </a:tr>
              <a:tr h="642200">
                <a:tc>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Length</a:t>
                      </a:r>
                      <a:endParaRPr>
                        <a:solidFill>
                          <a:schemeClr val="dk1"/>
                        </a:solidFill>
                        <a:latin typeface="Roboto Light"/>
                        <a:ea typeface="Roboto Light"/>
                        <a:cs typeface="Roboto Light"/>
                        <a:sym typeface="Roboto Light"/>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Most comments are just one or two sentences</a:t>
                      </a:r>
                      <a:endParaRPr>
                        <a:solidFill>
                          <a:schemeClr val="dk1"/>
                        </a:solidFill>
                        <a:latin typeface="Roboto Light"/>
                        <a:ea typeface="Roboto Light"/>
                        <a:cs typeface="Roboto Light"/>
                        <a:sym typeface="Roboto Light"/>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Limit comment length on the front-end</a:t>
                      </a:r>
                      <a:endParaRPr>
                        <a:solidFill>
                          <a:schemeClr val="dk1"/>
                        </a:solidFill>
                        <a:latin typeface="Roboto Light"/>
                        <a:ea typeface="Roboto Light"/>
                        <a:cs typeface="Roboto Light"/>
                        <a:sym typeface="Roboto Light"/>
                      </a:endParaRPr>
                    </a:p>
                  </a:txBody>
                  <a:tcPr marT="91425" marB="91425" marR="91425" marL="91425" anchor="ctr"/>
                </a:tc>
              </a:tr>
              <a:tr h="417400">
                <a:tc>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Diversity</a:t>
                      </a:r>
                      <a:endParaRPr>
                        <a:solidFill>
                          <a:schemeClr val="dk1"/>
                        </a:solidFill>
                        <a:latin typeface="Roboto Light"/>
                        <a:ea typeface="Roboto Light"/>
                        <a:cs typeface="Roboto Light"/>
                        <a:sym typeface="Roboto Light"/>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Contains Internet slang, Emoji, etc.</a:t>
                      </a:r>
                      <a:endParaRPr>
                        <a:solidFill>
                          <a:schemeClr val="dk1"/>
                        </a:solidFill>
                        <a:latin typeface="Roboto Light"/>
                        <a:ea typeface="Roboto Light"/>
                        <a:cs typeface="Roboto Light"/>
                        <a:sym typeface="Roboto Light"/>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a:t>
                      </a:r>
                      <a:endParaRPr>
                        <a:solidFill>
                          <a:schemeClr val="dk1"/>
                        </a:solidFill>
                        <a:latin typeface="Roboto Light"/>
                        <a:ea typeface="Roboto Light"/>
                        <a:cs typeface="Roboto Light"/>
                        <a:sym typeface="Roboto Light"/>
                      </a:endParaRPr>
                    </a:p>
                  </a:txBody>
                  <a:tcPr marT="91425" marB="91425" marR="91425" marL="91425" anchor="ctr"/>
                </a:tc>
              </a:tr>
              <a:tr h="417400">
                <a:tc>
                  <a:txBody>
                    <a:bodyPr/>
                    <a:lstStyle/>
                    <a:p>
                      <a:pPr indent="0" lvl="0" marL="0" rtl="0" algn="ctr">
                        <a:spcBef>
                          <a:spcPts val="0"/>
                        </a:spcBef>
                        <a:spcAft>
                          <a:spcPts val="0"/>
                        </a:spcAft>
                        <a:buNone/>
                      </a:pPr>
                      <a:r>
                        <a:t/>
                      </a:r>
                      <a:endParaRPr>
                        <a:solidFill>
                          <a:schemeClr val="dk1"/>
                        </a:solidFill>
                        <a:latin typeface="Roboto Light"/>
                        <a:ea typeface="Roboto Light"/>
                        <a:cs typeface="Roboto Light"/>
                        <a:sym typeface="Roboto Light"/>
                      </a:endParaRPr>
                    </a:p>
                  </a:txBody>
                  <a:tcPr marT="91425" marB="91425" marR="91425" marL="91425" anchor="ctr"/>
                </a:tc>
                <a:tc gridSpan="2">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Comments with the same or opposite opinions under the same topic</a:t>
                      </a:r>
                      <a:endParaRPr>
                        <a:solidFill>
                          <a:schemeClr val="dk1"/>
                        </a:solidFill>
                        <a:latin typeface="Roboto Light"/>
                        <a:ea typeface="Roboto Light"/>
                        <a:cs typeface="Roboto Light"/>
                        <a:sym typeface="Roboto Light"/>
                      </a:endParaRPr>
                    </a:p>
                  </a:txBody>
                  <a:tcPr marT="91425" marB="91425" marR="91425" marL="91425" anchor="ctr"/>
                </a:tc>
                <a:tc hMerge="1"/>
              </a:tr>
              <a:tr h="417400">
                <a:tc>
                  <a:txBody>
                    <a:bodyPr/>
                    <a:lstStyle/>
                    <a:p>
                      <a:pPr indent="0" lvl="0" marL="0" rtl="0" algn="ctr">
                        <a:spcBef>
                          <a:spcPts val="0"/>
                        </a:spcBef>
                        <a:spcAft>
                          <a:spcPts val="0"/>
                        </a:spcAft>
                        <a:buNone/>
                      </a:pPr>
                      <a:r>
                        <a:t/>
                      </a:r>
                      <a:endParaRPr>
                        <a:solidFill>
                          <a:schemeClr val="dk1"/>
                        </a:solidFill>
                        <a:latin typeface="Roboto Light"/>
                        <a:ea typeface="Roboto Light"/>
                        <a:cs typeface="Roboto Light"/>
                        <a:sym typeface="Roboto Light"/>
                      </a:endParaRPr>
                    </a:p>
                  </a:txBody>
                  <a:tcPr marT="91425" marB="91425" marR="91425" marL="91425" anchor="ctr"/>
                </a:tc>
                <a:tc gridSpan="2">
                  <a:txBody>
                    <a:bodyPr/>
                    <a:lstStyle/>
                    <a:p>
                      <a:pPr indent="0" lvl="0" marL="0" rtl="0" algn="ctr">
                        <a:spcBef>
                          <a:spcPts val="0"/>
                        </a:spcBef>
                        <a:spcAft>
                          <a:spcPts val="0"/>
                        </a:spcAft>
                        <a:buNone/>
                      </a:pPr>
                      <a:r>
                        <a:rPr lang="en">
                          <a:solidFill>
                            <a:schemeClr val="dk1"/>
                          </a:solidFill>
                          <a:latin typeface="Roboto Light"/>
                          <a:ea typeface="Roboto Light"/>
                          <a:cs typeface="Roboto Light"/>
                          <a:sym typeface="Roboto Light"/>
                        </a:rPr>
                        <a:t>718,745 rows in </a:t>
                      </a:r>
                      <a:r>
                        <a:rPr lang="en" u="sng">
                          <a:solidFill>
                            <a:schemeClr val="dk1"/>
                          </a:solidFill>
                          <a:latin typeface="Roboto Light"/>
                          <a:ea typeface="Roboto Light"/>
                          <a:cs typeface="Roboto Light"/>
                          <a:sym typeface="Roboto Light"/>
                        </a:rPr>
                        <a:t>GBcomment.csv</a:t>
                      </a:r>
                      <a:r>
                        <a:rPr lang="en">
                          <a:solidFill>
                            <a:schemeClr val="dk1"/>
                          </a:solidFill>
                          <a:latin typeface="Roboto Light"/>
                          <a:ea typeface="Roboto Light"/>
                          <a:cs typeface="Roboto Light"/>
                          <a:sym typeface="Roboto Light"/>
                        </a:rPr>
                        <a:t> &amp; 691,723 rows in </a:t>
                      </a:r>
                      <a:r>
                        <a:rPr lang="en" u="sng">
                          <a:solidFill>
                            <a:schemeClr val="dk1"/>
                          </a:solidFill>
                          <a:latin typeface="Roboto Light"/>
                          <a:ea typeface="Roboto Light"/>
                          <a:cs typeface="Roboto Light"/>
                          <a:sym typeface="Roboto Light"/>
                        </a:rPr>
                        <a:t>UScomment.csv</a:t>
                      </a:r>
                      <a:endParaRPr u="sng">
                        <a:solidFill>
                          <a:schemeClr val="dk1"/>
                        </a:solidFill>
                        <a:latin typeface="Roboto Light"/>
                        <a:ea typeface="Roboto Light"/>
                        <a:cs typeface="Roboto Light"/>
                        <a:sym typeface="Roboto Light"/>
                      </a:endParaRPr>
                    </a:p>
                  </a:txBody>
                  <a:tcPr marT="91425" marB="91425" marR="91425" marL="91425" anchor="ctr"/>
                </a:tc>
                <a:tc hMerge="1"/>
              </a:tr>
            </a:tbl>
          </a:graphicData>
        </a:graphic>
      </p:graphicFrame>
      <p:sp>
        <p:nvSpPr>
          <p:cNvPr id="83" name="Google Shape;83;p16"/>
          <p:cNvSpPr txBox="1"/>
          <p:nvPr/>
        </p:nvSpPr>
        <p:spPr>
          <a:xfrm>
            <a:off x="583575" y="1448950"/>
            <a:ext cx="3079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Dataset comparing</a:t>
            </a:r>
            <a:endParaRPr sz="1800">
              <a:solidFill>
                <a:schemeClr val="dk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Comment Funnel Function</a:t>
            </a:r>
            <a:endParaRPr/>
          </a:p>
        </p:txBody>
      </p:sp>
      <p:sp>
        <p:nvSpPr>
          <p:cNvPr id="89" name="Google Shape;89;p17"/>
          <p:cNvSpPr txBox="1"/>
          <p:nvPr/>
        </p:nvSpPr>
        <p:spPr>
          <a:xfrm>
            <a:off x="583575" y="1448950"/>
            <a:ext cx="3079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Dataset overview</a:t>
            </a:r>
            <a:endParaRPr sz="1800">
              <a:solidFill>
                <a:schemeClr val="dk1"/>
              </a:solidFill>
              <a:latin typeface="Roboto"/>
              <a:ea typeface="Roboto"/>
              <a:cs typeface="Roboto"/>
              <a:sym typeface="Roboto"/>
            </a:endParaRPr>
          </a:p>
        </p:txBody>
      </p:sp>
      <p:pic>
        <p:nvPicPr>
          <p:cNvPr id="90" name="Google Shape;90;p17"/>
          <p:cNvPicPr preferRelativeResize="0"/>
          <p:nvPr/>
        </p:nvPicPr>
        <p:blipFill>
          <a:blip r:embed="rId3">
            <a:alphaModFix/>
          </a:blip>
          <a:stretch>
            <a:fillRect/>
          </a:stretch>
        </p:blipFill>
        <p:spPr>
          <a:xfrm>
            <a:off x="1298725" y="1910650"/>
            <a:ext cx="6546560" cy="2928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Comment Funnel Function</a:t>
            </a:r>
            <a:endParaRPr/>
          </a:p>
        </p:txBody>
      </p:sp>
      <p:sp>
        <p:nvSpPr>
          <p:cNvPr id="96" name="Google Shape;96;p18"/>
          <p:cNvSpPr txBox="1"/>
          <p:nvPr/>
        </p:nvSpPr>
        <p:spPr>
          <a:xfrm>
            <a:off x="583575" y="1448950"/>
            <a:ext cx="3079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Processing Flow</a:t>
            </a:r>
            <a:endParaRPr sz="1800">
              <a:solidFill>
                <a:schemeClr val="dk1"/>
              </a:solidFill>
              <a:latin typeface="Roboto"/>
              <a:ea typeface="Roboto"/>
              <a:cs typeface="Roboto"/>
              <a:sym typeface="Roboto"/>
            </a:endParaRPr>
          </a:p>
        </p:txBody>
      </p:sp>
      <p:sp>
        <p:nvSpPr>
          <p:cNvPr id="97" name="Google Shape;97;p18"/>
          <p:cNvSpPr/>
          <p:nvPr/>
        </p:nvSpPr>
        <p:spPr>
          <a:xfrm>
            <a:off x="1866788" y="2357713"/>
            <a:ext cx="780600" cy="189900"/>
          </a:xfrm>
          <a:prstGeom prst="rightArrow">
            <a:avLst>
              <a:gd fmla="val 50000" name="adj1"/>
              <a:gd fmla="val 124922"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98" name="Google Shape;98;p18"/>
          <p:cNvSpPr/>
          <p:nvPr/>
        </p:nvSpPr>
        <p:spPr>
          <a:xfrm>
            <a:off x="583562" y="2145824"/>
            <a:ext cx="860814" cy="613710"/>
          </a:xfrm>
          <a:prstGeom prst="flowChartMulti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99" name="Google Shape;99;p18"/>
          <p:cNvSpPr/>
          <p:nvPr/>
        </p:nvSpPr>
        <p:spPr>
          <a:xfrm>
            <a:off x="3069788" y="2145775"/>
            <a:ext cx="973200" cy="613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0" name="Google Shape;100;p18"/>
          <p:cNvSpPr/>
          <p:nvPr/>
        </p:nvSpPr>
        <p:spPr>
          <a:xfrm rot="1800263">
            <a:off x="4468129" y="2700734"/>
            <a:ext cx="780497" cy="189775"/>
          </a:xfrm>
          <a:prstGeom prst="rightArrow">
            <a:avLst>
              <a:gd fmla="val 50000" name="adj1"/>
              <a:gd fmla="val 124922"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1" name="Google Shape;101;p18"/>
          <p:cNvSpPr/>
          <p:nvPr/>
        </p:nvSpPr>
        <p:spPr>
          <a:xfrm>
            <a:off x="5673738" y="2748500"/>
            <a:ext cx="780600" cy="477925"/>
          </a:xfrm>
          <a:prstGeom prst="flowChartDisplay">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2" name="Google Shape;102;p18"/>
          <p:cNvSpPr/>
          <p:nvPr/>
        </p:nvSpPr>
        <p:spPr>
          <a:xfrm>
            <a:off x="5416500" y="3402800"/>
            <a:ext cx="1295100" cy="353100"/>
          </a:xfrm>
          <a:prstGeom prst="bracketPair">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oboto"/>
                <a:ea typeface="Roboto"/>
                <a:cs typeface="Roboto"/>
                <a:sym typeface="Roboto"/>
              </a:rPr>
              <a:t>keywords…</a:t>
            </a:r>
            <a:endParaRPr>
              <a:solidFill>
                <a:schemeClr val="dk1"/>
              </a:solidFill>
              <a:latin typeface="Roboto"/>
              <a:ea typeface="Roboto"/>
              <a:cs typeface="Roboto"/>
              <a:sym typeface="Roboto"/>
            </a:endParaRPr>
          </a:p>
        </p:txBody>
      </p:sp>
      <p:sp>
        <p:nvSpPr>
          <p:cNvPr id="103" name="Google Shape;103;p18"/>
          <p:cNvSpPr txBox="1"/>
          <p:nvPr/>
        </p:nvSpPr>
        <p:spPr>
          <a:xfrm>
            <a:off x="420125" y="2844450"/>
            <a:ext cx="1187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Roboto"/>
                <a:ea typeface="Roboto"/>
                <a:cs typeface="Roboto"/>
                <a:sym typeface="Roboto"/>
              </a:rPr>
              <a:t>Comments</a:t>
            </a:r>
            <a:endParaRPr>
              <a:solidFill>
                <a:schemeClr val="dk1"/>
              </a:solidFill>
              <a:latin typeface="Roboto"/>
              <a:ea typeface="Roboto"/>
              <a:cs typeface="Roboto"/>
              <a:sym typeface="Roboto"/>
            </a:endParaRPr>
          </a:p>
        </p:txBody>
      </p:sp>
      <p:sp>
        <p:nvSpPr>
          <p:cNvPr id="104" name="Google Shape;104;p18"/>
          <p:cNvSpPr txBox="1"/>
          <p:nvPr/>
        </p:nvSpPr>
        <p:spPr>
          <a:xfrm>
            <a:off x="2962550" y="2844450"/>
            <a:ext cx="1187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Roboto"/>
                <a:ea typeface="Roboto"/>
                <a:cs typeface="Roboto"/>
                <a:sym typeface="Roboto"/>
              </a:rPr>
              <a:t>Model</a:t>
            </a:r>
            <a:endParaRPr>
              <a:solidFill>
                <a:schemeClr val="dk1"/>
              </a:solidFill>
              <a:latin typeface="Roboto"/>
              <a:ea typeface="Roboto"/>
              <a:cs typeface="Roboto"/>
              <a:sym typeface="Roboto"/>
            </a:endParaRPr>
          </a:p>
          <a:p>
            <a:pPr indent="0" lvl="0" marL="0" rtl="0" algn="ctr">
              <a:spcBef>
                <a:spcPts val="0"/>
              </a:spcBef>
              <a:spcAft>
                <a:spcPts val="0"/>
              </a:spcAft>
              <a:buNone/>
            </a:pPr>
            <a:r>
              <a:rPr lang="en">
                <a:solidFill>
                  <a:schemeClr val="dk1"/>
                </a:solidFill>
                <a:latin typeface="Roboto"/>
                <a:ea typeface="Roboto"/>
                <a:cs typeface="Roboto"/>
                <a:sym typeface="Roboto"/>
              </a:rPr>
              <a:t>(LLaMA3)</a:t>
            </a:r>
            <a:endParaRPr>
              <a:solidFill>
                <a:schemeClr val="dk1"/>
              </a:solidFill>
              <a:latin typeface="Roboto"/>
              <a:ea typeface="Roboto"/>
              <a:cs typeface="Roboto"/>
              <a:sym typeface="Roboto"/>
            </a:endParaRPr>
          </a:p>
        </p:txBody>
      </p:sp>
      <p:sp>
        <p:nvSpPr>
          <p:cNvPr id="105" name="Google Shape;105;p18"/>
          <p:cNvSpPr/>
          <p:nvPr/>
        </p:nvSpPr>
        <p:spPr>
          <a:xfrm>
            <a:off x="6876750" y="2859213"/>
            <a:ext cx="641700" cy="256500"/>
          </a:xfrm>
          <a:prstGeom prst="lef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6" name="Google Shape;106;p18"/>
          <p:cNvSpPr/>
          <p:nvPr/>
        </p:nvSpPr>
        <p:spPr>
          <a:xfrm>
            <a:off x="7940847" y="2706050"/>
            <a:ext cx="780600" cy="520387"/>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7" name="Google Shape;107;p18"/>
          <p:cNvSpPr txBox="1"/>
          <p:nvPr/>
        </p:nvSpPr>
        <p:spPr>
          <a:xfrm>
            <a:off x="7737300" y="3379250"/>
            <a:ext cx="1187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Roboto"/>
                <a:ea typeface="Roboto"/>
                <a:cs typeface="Roboto"/>
                <a:sym typeface="Roboto"/>
              </a:rPr>
              <a:t>Database</a:t>
            </a:r>
            <a:endParaRPr>
              <a:solidFill>
                <a:schemeClr val="dk1"/>
              </a:solidFill>
              <a:latin typeface="Roboto"/>
              <a:ea typeface="Roboto"/>
              <a:cs typeface="Roboto"/>
              <a:sym typeface="Roboto"/>
            </a:endParaRPr>
          </a:p>
        </p:txBody>
      </p:sp>
      <p:sp>
        <p:nvSpPr>
          <p:cNvPr id="108" name="Google Shape;108;p18"/>
          <p:cNvSpPr/>
          <p:nvPr/>
        </p:nvSpPr>
        <p:spPr>
          <a:xfrm rot="-1797314">
            <a:off x="4460672" y="2039328"/>
            <a:ext cx="780457" cy="189775"/>
          </a:xfrm>
          <a:prstGeom prst="rightArrow">
            <a:avLst>
              <a:gd fmla="val 50000" name="adj1"/>
              <a:gd fmla="val 124922"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9" name="Google Shape;109;p18"/>
          <p:cNvSpPr/>
          <p:nvPr/>
        </p:nvSpPr>
        <p:spPr>
          <a:xfrm>
            <a:off x="5673750" y="1625394"/>
            <a:ext cx="780600" cy="520387"/>
          </a:xfrm>
          <a:prstGeom prst="flowChartDecis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0" name="Google Shape;110;p18"/>
          <p:cNvSpPr txBox="1"/>
          <p:nvPr/>
        </p:nvSpPr>
        <p:spPr>
          <a:xfrm>
            <a:off x="6454350" y="1577788"/>
            <a:ext cx="1187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Roboto"/>
                <a:ea typeface="Roboto"/>
                <a:cs typeface="Roboto"/>
                <a:sym typeface="Roboto"/>
              </a:rPr>
              <a:t>Sentiment Analysis</a:t>
            </a:r>
            <a:endParaRPr>
              <a:solidFill>
                <a:schemeClr val="dk1"/>
              </a:solidFill>
              <a:latin typeface="Roboto"/>
              <a:ea typeface="Roboto"/>
              <a:cs typeface="Roboto"/>
              <a:sym typeface="Roboto"/>
            </a:endParaRPr>
          </a:p>
        </p:txBody>
      </p:sp>
      <p:sp>
        <p:nvSpPr>
          <p:cNvPr id="111" name="Google Shape;111;p18"/>
          <p:cNvSpPr/>
          <p:nvPr/>
        </p:nvSpPr>
        <p:spPr>
          <a:xfrm>
            <a:off x="6791800" y="3833575"/>
            <a:ext cx="903000" cy="513300"/>
          </a:xfrm>
          <a:prstGeom prst="curvedUp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2" name="Google Shape;112;p18"/>
          <p:cNvSpPr txBox="1"/>
          <p:nvPr/>
        </p:nvSpPr>
        <p:spPr>
          <a:xfrm>
            <a:off x="6409450" y="4346875"/>
            <a:ext cx="16677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oboto"/>
                <a:ea typeface="Roboto"/>
                <a:cs typeface="Roboto"/>
                <a:sym typeface="Roboto"/>
              </a:rPr>
              <a:t>Cross Comparison</a:t>
            </a:r>
            <a:endParaRPr>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19"/>
          <p:cNvPicPr preferRelativeResize="0"/>
          <p:nvPr/>
        </p:nvPicPr>
        <p:blipFill>
          <a:blip r:embed="rId3">
            <a:alphaModFix/>
          </a:blip>
          <a:stretch>
            <a:fillRect/>
          </a:stretch>
        </p:blipFill>
        <p:spPr>
          <a:xfrm>
            <a:off x="1010200" y="91712"/>
            <a:ext cx="7123584" cy="496007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Comment Funnel Function</a:t>
            </a:r>
            <a:endParaRPr/>
          </a:p>
        </p:txBody>
      </p:sp>
      <p:sp>
        <p:nvSpPr>
          <p:cNvPr id="123" name="Google Shape;123;p20"/>
          <p:cNvSpPr txBox="1"/>
          <p:nvPr/>
        </p:nvSpPr>
        <p:spPr>
          <a:xfrm>
            <a:off x="583575" y="1448950"/>
            <a:ext cx="3079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Model Performance</a:t>
            </a:r>
            <a:endParaRPr sz="1800">
              <a:solidFill>
                <a:schemeClr val="dk1"/>
              </a:solidFill>
              <a:latin typeface="Roboto"/>
              <a:ea typeface="Roboto"/>
              <a:cs typeface="Roboto"/>
              <a:sym typeface="Roboto"/>
            </a:endParaRPr>
          </a:p>
        </p:txBody>
      </p:sp>
      <p:sp>
        <p:nvSpPr>
          <p:cNvPr id="124" name="Google Shape;124;p20"/>
          <p:cNvSpPr txBox="1"/>
          <p:nvPr/>
        </p:nvSpPr>
        <p:spPr>
          <a:xfrm>
            <a:off x="1409175" y="2010425"/>
            <a:ext cx="6839100" cy="2401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Stable and with outstanding performance</a:t>
            </a:r>
            <a:endParaRPr sz="1800">
              <a:solidFill>
                <a:schemeClr val="dk1"/>
              </a:solidFill>
              <a:latin typeface="Roboto Light"/>
              <a:ea typeface="Roboto Light"/>
              <a:cs typeface="Roboto Light"/>
              <a:sym typeface="Roboto Light"/>
            </a:endParaRPr>
          </a:p>
          <a:p>
            <a:pPr indent="0" lvl="0" marL="457200" rtl="0" algn="l">
              <a:spcBef>
                <a:spcPts val="0"/>
              </a:spcBef>
              <a:spcAft>
                <a:spcPts val="0"/>
              </a:spcAft>
              <a:buNone/>
            </a:pPr>
            <a:r>
              <a:t/>
            </a:r>
            <a:endParaRPr sz="1800">
              <a:solidFill>
                <a:schemeClr val="dk1"/>
              </a:solidFill>
              <a:latin typeface="Roboto Light"/>
              <a:ea typeface="Roboto Light"/>
              <a:cs typeface="Roboto Light"/>
              <a:sym typeface="Roboto Light"/>
            </a:endParaRPr>
          </a:p>
          <a:p>
            <a:pPr indent="-342900" lvl="0" marL="457200" rtl="0" algn="l">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Accurately extract information from a small amount of text</a:t>
            </a:r>
            <a:endParaRPr sz="1800">
              <a:solidFill>
                <a:schemeClr val="dk1"/>
              </a:solidFill>
              <a:latin typeface="Roboto Light"/>
              <a:ea typeface="Roboto Light"/>
              <a:cs typeface="Roboto Light"/>
              <a:sym typeface="Roboto Light"/>
            </a:endParaRPr>
          </a:p>
          <a:p>
            <a:pPr indent="0" lvl="0" marL="457200" rtl="0" algn="l">
              <a:spcBef>
                <a:spcPts val="0"/>
              </a:spcBef>
              <a:spcAft>
                <a:spcPts val="0"/>
              </a:spcAft>
              <a:buNone/>
            </a:pPr>
            <a:r>
              <a:t/>
            </a:r>
            <a:endParaRPr sz="1800">
              <a:solidFill>
                <a:schemeClr val="dk1"/>
              </a:solidFill>
              <a:latin typeface="Roboto Light"/>
              <a:ea typeface="Roboto Light"/>
              <a:cs typeface="Roboto Light"/>
              <a:sym typeface="Roboto Light"/>
            </a:endParaRPr>
          </a:p>
          <a:p>
            <a:pPr indent="-342900" lvl="0" marL="457200" rtl="0" algn="l">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Understand informal terms </a:t>
            </a:r>
            <a:endParaRPr sz="1800">
              <a:solidFill>
                <a:schemeClr val="dk1"/>
              </a:solidFill>
              <a:latin typeface="Roboto Light"/>
              <a:ea typeface="Roboto Light"/>
              <a:cs typeface="Roboto Light"/>
              <a:sym typeface="Roboto Light"/>
            </a:endParaRPr>
          </a:p>
          <a:p>
            <a:pPr indent="-342900" lvl="1" marL="914400" rtl="0" algn="l">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Internet slang</a:t>
            </a:r>
            <a:endParaRPr sz="1800">
              <a:solidFill>
                <a:schemeClr val="dk1"/>
              </a:solidFill>
              <a:latin typeface="Roboto Light"/>
              <a:ea typeface="Roboto Light"/>
              <a:cs typeface="Roboto Light"/>
              <a:sym typeface="Roboto Light"/>
            </a:endParaRPr>
          </a:p>
          <a:p>
            <a:pPr indent="-342900" lvl="1" marL="914400" rtl="0" algn="l">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Emoticons and Stickers</a:t>
            </a:r>
            <a:endParaRPr sz="1800">
              <a:solidFill>
                <a:schemeClr val="dk1"/>
              </a:solidFill>
              <a:latin typeface="Roboto Light"/>
              <a:ea typeface="Roboto Light"/>
              <a:cs typeface="Roboto Light"/>
              <a:sym typeface="Roboto Light"/>
            </a:endParaRPr>
          </a:p>
          <a:p>
            <a:pPr indent="-342900" lvl="1" marL="914400" rtl="0" algn="l">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Emoji</a:t>
            </a:r>
            <a:endParaRPr sz="1800">
              <a:solidFill>
                <a:schemeClr val="dk1"/>
              </a:solidFill>
              <a:latin typeface="Roboto Light"/>
              <a:ea typeface="Roboto Light"/>
              <a:cs typeface="Roboto Light"/>
              <a:sym typeface="Roboto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Input Filtering System</a:t>
            </a:r>
            <a:endParaRPr/>
          </a:p>
        </p:txBody>
      </p:sp>
      <p:sp>
        <p:nvSpPr>
          <p:cNvPr id="130" name="Google Shape;130;p2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lnSpcReduction="20000"/>
          </a:bodyPr>
          <a:lstStyle/>
          <a:p>
            <a:pPr indent="0" lvl="0" marL="0" rtl="0" algn="l">
              <a:lnSpc>
                <a:spcPct val="200000"/>
              </a:lnSpc>
              <a:spcBef>
                <a:spcPts val="0"/>
              </a:spcBef>
              <a:spcAft>
                <a:spcPts val="0"/>
              </a:spcAft>
              <a:buNone/>
            </a:pPr>
            <a:r>
              <a:rPr lang="en"/>
              <a:t>Data(hand-labeled by humans): </a:t>
            </a:r>
            <a:endParaRPr/>
          </a:p>
          <a:p>
            <a:pPr indent="0" lvl="0" marL="0" rtl="0" algn="l">
              <a:lnSpc>
                <a:spcPct val="200000"/>
              </a:lnSpc>
              <a:spcBef>
                <a:spcPts val="1200"/>
              </a:spcBef>
              <a:spcAft>
                <a:spcPts val="0"/>
              </a:spcAft>
              <a:buNone/>
            </a:pPr>
            <a:r>
              <a:rPr lang="en"/>
              <a:t>twitter dataset &amp; wikipedia comments dataset</a:t>
            </a:r>
            <a:endParaRPr/>
          </a:p>
          <a:p>
            <a:pPr indent="0" lvl="0" marL="0" rtl="0" algn="l">
              <a:lnSpc>
                <a:spcPct val="200000"/>
              </a:lnSpc>
              <a:spcBef>
                <a:spcPts val="1200"/>
              </a:spcBef>
              <a:spcAft>
                <a:spcPts val="0"/>
              </a:spcAft>
              <a:buNone/>
            </a:pPr>
            <a:r>
              <a:t/>
            </a:r>
            <a:endParaRPr/>
          </a:p>
          <a:p>
            <a:pPr indent="0" lvl="0" marL="0" rtl="0" algn="l">
              <a:lnSpc>
                <a:spcPct val="200000"/>
              </a:lnSpc>
              <a:spcBef>
                <a:spcPts val="1200"/>
              </a:spcBef>
              <a:spcAft>
                <a:spcPts val="0"/>
              </a:spcAft>
              <a:buNone/>
            </a:pPr>
            <a:r>
              <a:t/>
            </a:r>
            <a:endParaRPr/>
          </a:p>
          <a:p>
            <a:pPr indent="0" lvl="0" marL="0" rtl="0" algn="l">
              <a:spcBef>
                <a:spcPts val="1200"/>
              </a:spcBef>
              <a:spcAft>
                <a:spcPts val="1200"/>
              </a:spcAft>
              <a:buNone/>
            </a:pPr>
            <a:r>
              <a:t/>
            </a:r>
            <a:endParaRPr/>
          </a:p>
        </p:txBody>
      </p:sp>
      <p:pic>
        <p:nvPicPr>
          <p:cNvPr id="131" name="Google Shape;131;p21"/>
          <p:cNvPicPr preferRelativeResize="0"/>
          <p:nvPr/>
        </p:nvPicPr>
        <p:blipFill>
          <a:blip r:embed="rId3">
            <a:alphaModFix/>
          </a:blip>
          <a:stretch>
            <a:fillRect/>
          </a:stretch>
        </p:blipFill>
        <p:spPr>
          <a:xfrm>
            <a:off x="1600200" y="2847850"/>
            <a:ext cx="5943600" cy="1628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